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B4EB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solidFill>
            <a:srgbClr val="D9D9D9"/>
          </a:solidFill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FC32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0F781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4B4B4B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0DDCD"/>
          </a:solidFill>
        </a:fill>
      </a:tcStyle>
    </a:wholeTbl>
    <a:band2H>
      <a:tcTxStyle b="def" i="def"/>
      <a:tcStyle>
        <a:tcBdr/>
        <a:fill>
          <a:solidFill>
            <a:srgbClr val="D2CFC5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7D8B87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4B4B4B"/>
              </a:solidFill>
              <a:prstDash val="solid"/>
              <a:miter lim="400000"/>
            </a:ln>
          </a:left>
          <a:right>
            <a:ln w="12700" cap="flat">
              <a:solidFill>
                <a:srgbClr val="4B4B4B"/>
              </a:solidFill>
              <a:prstDash val="solid"/>
              <a:miter lim="400000"/>
            </a:ln>
          </a:right>
          <a:top>
            <a:ln w="127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4B4B4B"/>
              </a:solidFill>
              <a:prstDash val="solid"/>
              <a:miter lim="400000"/>
            </a:ln>
          </a:bottom>
          <a:insideH>
            <a:ln w="12700" cap="flat">
              <a:solidFill>
                <a:srgbClr val="4B4B4B"/>
              </a:solidFill>
              <a:prstDash val="solid"/>
              <a:miter lim="400000"/>
            </a:ln>
          </a:insideH>
          <a:insideV>
            <a:ln w="12700" cap="flat">
              <a:solidFill>
                <a:srgbClr val="4B4B4B"/>
              </a:solidFill>
              <a:prstDash val="solid"/>
              <a:miter lim="400000"/>
            </a:ln>
          </a:insideV>
        </a:tcBdr>
        <a:fill>
          <a:solidFill>
            <a:srgbClr val="84633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D6DF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4C637D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C5C7C8"/>
          </a:solidFill>
        </a:fill>
      </a:tcStyle>
    </a:wholeTbl>
    <a:band2H>
      <a:tcTxStyle b="def" i="def"/>
      <a:tcStyle>
        <a:tcBdr/>
        <a:fill>
          <a:solidFill>
            <a:srgbClr val="D6D6D7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1454E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D8086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62697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8EAE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hape 10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pic" sz="half" idx="13"/>
          </p:nvPr>
        </p:nvSpPr>
        <p:spPr>
          <a:xfrm>
            <a:off x="2438400" y="12827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73533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270000" y="5842000"/>
            <a:ext cx="10464800" cy="1422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59" y="8778240"/>
            <a:ext cx="3359575" cy="717974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975359" y="8669866"/>
            <a:ext cx="11054082" cy="2259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975359" y="1155982"/>
            <a:ext cx="11054082" cy="2258"/>
          </a:xfrm>
          <a:prstGeom prst="line">
            <a:avLst/>
          </a:prstGeom>
          <a:ln w="50800">
            <a:solidFill>
              <a:srgbClr val="FF3300"/>
            </a:solidFill>
          </a:ln>
          <a:effectLst>
            <a:outerShdw sx="100000" sy="100000" kx="0" ky="0" algn="b" rotWithShape="0" blurRad="88900" dist="139700" dir="2700000">
              <a:srgbClr val="808080"/>
            </a:outerShdw>
          </a:effectLst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Shape 95"/>
          <p:cNvSpPr/>
          <p:nvPr>
            <p:ph type="title"/>
          </p:nvPr>
        </p:nvSpPr>
        <p:spPr>
          <a:xfrm>
            <a:off x="975359" y="108373"/>
            <a:ext cx="11054082" cy="1123598"/>
          </a:xfrm>
          <a:prstGeom prst="rect">
            <a:avLst/>
          </a:prstGeom>
        </p:spPr>
        <p:txBody>
          <a:bodyPr lIns="72248" tIns="72248" rIns="72248" bIns="72248"/>
          <a:lstStyle>
            <a:lvl1pPr marL="57799" marR="57799" defTabSz="1300480">
              <a:defRPr b="1" sz="62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975359" y="2384213"/>
            <a:ext cx="11054082" cy="5241785"/>
          </a:xfrm>
          <a:prstGeom prst="rect">
            <a:avLst/>
          </a:prstGeom>
        </p:spPr>
        <p:txBody>
          <a:bodyPr lIns="72248" tIns="72248" rIns="72248" bIns="72248" anchor="t">
            <a:normAutofit fontScale="100000" lnSpcReduction="0"/>
          </a:bodyPr>
          <a:lstStyle>
            <a:lvl1pPr marL="512127" marR="57799" indent="-471487" algn="l" defTabSz="1300480">
              <a:spcBef>
                <a:spcPts val="1000"/>
              </a:spcBef>
              <a:buSzPct val="100000"/>
              <a:buChar char="•"/>
              <a:defRPr sz="44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85643" marR="57799" indent="-387803" algn="l" defTabSz="1300480">
              <a:spcBef>
                <a:spcPts val="900"/>
              </a:spcBef>
              <a:buSzPct val="100000"/>
              <a:buChar char="–"/>
              <a:defRPr sz="3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78889" marR="57799" indent="-323850" algn="l" defTabSz="1300480">
              <a:spcBef>
                <a:spcPts val="700"/>
              </a:spcBef>
              <a:buSzPct val="100000"/>
              <a:buChar char="•"/>
              <a:defRPr sz="34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32279" marR="57799" indent="-320039" algn="l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89479" marR="57799" indent="-320039" algn="l" defTabSz="1300480">
              <a:spcBef>
                <a:spcPts val="600"/>
              </a:spcBef>
              <a:buSzPct val="100000"/>
              <a:buChar char="»"/>
              <a:defRPr sz="2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7860" y="8705991"/>
            <a:ext cx="1857672" cy="890454"/>
          </a:xfrm>
          <a:prstGeom prst="rect">
            <a:avLst/>
          </a:prstGeom>
          <a:ln w="12700"/>
        </p:spPr>
      </p:pic>
      <p:sp>
        <p:nvSpPr>
          <p:cNvPr id="98" name="Shape 98"/>
          <p:cNvSpPr/>
          <p:nvPr>
            <p:ph type="sldNum" sz="quarter" idx="2"/>
          </p:nvPr>
        </p:nvSpPr>
        <p:spPr>
          <a:xfrm>
            <a:off x="6183654" y="9085298"/>
            <a:ext cx="637492" cy="625672"/>
          </a:xfrm>
          <a:prstGeom prst="rect">
            <a:avLst/>
          </a:prstGeom>
        </p:spPr>
        <p:txBody>
          <a:bodyPr lIns="72248" tIns="72248" rIns="72248" bIns="72248">
            <a:normAutofit fontScale="100000" lnSpcReduction="0"/>
          </a:bodyPr>
          <a:lstStyle>
            <a:lvl1pPr defTabSz="830862">
              <a:defRPr sz="3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81000" indent="-381000" algn="l">
              <a:spcBef>
                <a:spcPts val="4200"/>
              </a:spcBef>
              <a:buSzPct val="100000"/>
              <a:buChar char="•"/>
              <a:defRPr sz="3800"/>
            </a:lvl1pPr>
            <a:lvl2pPr marL="762000" indent="-381000" algn="l">
              <a:spcBef>
                <a:spcPts val="4200"/>
              </a:spcBef>
              <a:buSzPct val="100000"/>
              <a:buChar char="•"/>
              <a:defRPr sz="3800"/>
            </a:lvl2pPr>
            <a:lvl3pPr marL="1143000" indent="-381000" algn="l">
              <a:spcBef>
                <a:spcPts val="4200"/>
              </a:spcBef>
              <a:buSzPct val="100000"/>
              <a:buChar char="•"/>
              <a:defRPr sz="3800"/>
            </a:lvl3pPr>
            <a:lvl4pPr marL="1524000" indent="-381000" algn="l">
              <a:spcBef>
                <a:spcPts val="4200"/>
              </a:spcBef>
              <a:buSzPct val="100000"/>
              <a:buChar char="•"/>
              <a:defRPr sz="3800"/>
            </a:lvl4pPr>
            <a:lvl5pPr marL="1905000" indent="-381000" algn="l">
              <a:spcBef>
                <a:spcPts val="4200"/>
              </a:spcBef>
              <a:buSzPct val="100000"/>
              <a:buChar char="•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quarter" idx="13"/>
          </p:nvPr>
        </p:nvSpPr>
        <p:spPr>
          <a:xfrm>
            <a:off x="7188200" y="28956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half" idx="1"/>
          </p:nvPr>
        </p:nvSpPr>
        <p:spPr>
          <a:xfrm>
            <a:off x="1282700" y="2768600"/>
            <a:ext cx="50419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80736" indent="-280736" algn="l">
              <a:spcBef>
                <a:spcPts val="3200"/>
              </a:spcBef>
              <a:buSzPct val="100000"/>
              <a:buChar char="•"/>
              <a:defRPr sz="2800"/>
            </a:lvl1pPr>
            <a:lvl2pPr marL="661736" indent="-280736" algn="l">
              <a:spcBef>
                <a:spcPts val="3200"/>
              </a:spcBef>
              <a:buSzPct val="100000"/>
              <a:buChar char="•"/>
              <a:defRPr sz="2800"/>
            </a:lvl2pPr>
            <a:lvl3pPr marL="1042736" indent="-280736" algn="l">
              <a:spcBef>
                <a:spcPts val="3200"/>
              </a:spcBef>
              <a:buSzPct val="100000"/>
              <a:buChar char="•"/>
              <a:defRPr sz="2800"/>
            </a:lvl3pPr>
            <a:lvl4pPr marL="1423736" indent="-280736" algn="l">
              <a:spcBef>
                <a:spcPts val="3200"/>
              </a:spcBef>
              <a:buSzPct val="100000"/>
              <a:buChar char="•"/>
              <a:defRPr sz="2800"/>
            </a:lvl4pPr>
            <a:lvl5pPr marL="1804736" indent="-280736" algn="l">
              <a:spcBef>
                <a:spcPts val="3200"/>
              </a:spcBef>
              <a:buSzPct val="100000"/>
              <a:buChar char="•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pic" idx="13"/>
          </p:nvPr>
        </p:nvSpPr>
        <p:spPr>
          <a:xfrm>
            <a:off x="1397000" y="1041400"/>
            <a:ext cx="10223500" cy="76708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81000" indent="-381000" algn="l">
              <a:spcBef>
                <a:spcPts val="4200"/>
              </a:spcBef>
              <a:buSzPct val="100000"/>
              <a:buChar char="•"/>
              <a:defRPr sz="3800"/>
            </a:lvl1pPr>
            <a:lvl2pPr marL="762000" indent="-381000" algn="l">
              <a:spcBef>
                <a:spcPts val="4200"/>
              </a:spcBef>
              <a:buSzPct val="100000"/>
              <a:buChar char="•"/>
              <a:defRPr sz="3800"/>
            </a:lvl2pPr>
            <a:lvl3pPr marL="1143000" indent="-381000" algn="l">
              <a:spcBef>
                <a:spcPts val="4200"/>
              </a:spcBef>
              <a:buSzPct val="100000"/>
              <a:buChar char="•"/>
              <a:defRPr sz="3800"/>
            </a:lvl3pPr>
            <a:lvl4pPr marL="1524000" indent="-381000" algn="l">
              <a:spcBef>
                <a:spcPts val="4200"/>
              </a:spcBef>
              <a:buSzPct val="100000"/>
              <a:buChar char="•"/>
              <a:defRPr sz="3800"/>
            </a:lvl4pPr>
            <a:lvl5pPr marL="1905000" indent="-381000" algn="l">
              <a:spcBef>
                <a:spcPts val="4200"/>
              </a:spcBef>
              <a:buSzPct val="100000"/>
              <a:buChar char="•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resentazione 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59" y="8832426"/>
            <a:ext cx="3359575" cy="717975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975359" y="8724053"/>
            <a:ext cx="11054082" cy="2259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975359" y="1191542"/>
            <a:ext cx="11054082" cy="2259"/>
          </a:xfrm>
          <a:prstGeom prst="line">
            <a:avLst/>
          </a:prstGeom>
          <a:ln w="50800">
            <a:solidFill>
              <a:srgbClr val="FF3300"/>
            </a:solidFill>
          </a:ln>
          <a:effectLst>
            <a:outerShdw sx="100000" sy="100000" kx="0" ky="0" algn="b" rotWithShape="0" blurRad="88900" dist="139700" dir="2700000">
              <a:srgbClr val="808080"/>
            </a:outerShdw>
          </a:effectLst>
        </p:spPr>
        <p:txBody>
          <a:bodyPr lIns="0" tIns="0" rIns="0" bIns="0"/>
          <a:lstStyle/>
          <a:p>
            <a:pPr algn="l" defTabSz="65024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Shape 83"/>
          <p:cNvSpPr/>
          <p:nvPr>
            <p:ph type="title"/>
          </p:nvPr>
        </p:nvSpPr>
        <p:spPr>
          <a:xfrm>
            <a:off x="975359" y="270933"/>
            <a:ext cx="11215610" cy="1011578"/>
          </a:xfrm>
          <a:prstGeom prst="rect">
            <a:avLst/>
          </a:prstGeom>
        </p:spPr>
        <p:txBody>
          <a:bodyPr lIns="72248" tIns="72248" rIns="72248" bIns="72248"/>
          <a:lstStyle>
            <a:lvl1pPr marL="57799" marR="57799" algn="l" defTabSz="1300480">
              <a:defRPr b="1" sz="62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975359" y="1738489"/>
            <a:ext cx="11054082" cy="6574650"/>
          </a:xfrm>
          <a:prstGeom prst="rect">
            <a:avLst/>
          </a:prstGeom>
        </p:spPr>
        <p:txBody>
          <a:bodyPr lIns="72248" tIns="72248" rIns="72248" bIns="72248" anchor="t">
            <a:normAutofit fontScale="100000" lnSpcReduction="0"/>
          </a:bodyPr>
          <a:lstStyle>
            <a:lvl1pPr marL="512127" marR="57799" indent="-471487" algn="l" defTabSz="1300480">
              <a:spcBef>
                <a:spcPts val="1000"/>
              </a:spcBef>
              <a:buSzPct val="100000"/>
              <a:buChar char="•"/>
              <a:defRPr sz="44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85643" marR="57799" indent="-387803" algn="l" defTabSz="1300480">
              <a:spcBef>
                <a:spcPts val="900"/>
              </a:spcBef>
              <a:buSzPct val="100000"/>
              <a:buChar char="–"/>
              <a:defRPr sz="3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78889" marR="57799" indent="-323850" algn="l" defTabSz="1300480">
              <a:spcBef>
                <a:spcPts val="700"/>
              </a:spcBef>
              <a:buSzPct val="100000"/>
              <a:buChar char="•"/>
              <a:defRPr sz="34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32279" marR="57799" indent="-320039" algn="l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89479" marR="57799" indent="-320039" algn="l" defTabSz="1300480">
              <a:spcBef>
                <a:spcPts val="600"/>
              </a:spcBef>
              <a:buSzPct val="100000"/>
              <a:buChar char="»"/>
              <a:defRPr sz="28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6183654" y="9085298"/>
            <a:ext cx="637492" cy="625672"/>
          </a:xfrm>
          <a:prstGeom prst="rect">
            <a:avLst/>
          </a:prstGeom>
        </p:spPr>
        <p:txBody>
          <a:bodyPr lIns="72248" tIns="72248" rIns="72248" bIns="72248">
            <a:normAutofit fontScale="100000" lnSpcReduction="0"/>
          </a:bodyPr>
          <a:lstStyle>
            <a:lvl1pPr defTabSz="830862">
              <a:defRPr sz="3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g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gif"/><Relationship Id="rId3" Type="http://schemas.openxmlformats.org/officeDocument/2006/relationships/image" Target="../media/image1.gif"/><Relationship Id="rId4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Relationship Id="rId3" Type="http://schemas.openxmlformats.org/officeDocument/2006/relationships/image" Target="../media/image2.g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://www.aicanet.it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g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843599" y="7115098"/>
            <a:ext cx="8201488" cy="1120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40639" marR="40639" algn="r" defTabSz="1300480">
              <a:buClr>
                <a:srgbClr val="000080"/>
              </a:buClr>
              <a:buFont typeface="Arial"/>
              <a:defRPr i="1" sz="3413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Pierfranco Ravotto</a:t>
            </a:r>
          </a:p>
          <a:p>
            <a:pPr marL="40639" marR="40639" algn="r" defTabSz="1300480">
              <a:buClr>
                <a:srgbClr val="000080"/>
              </a:buClr>
              <a:buFont typeface="Arial"/>
              <a:defRPr i="1" sz="3413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AICA</a:t>
            </a:r>
          </a:p>
        </p:txBody>
      </p:sp>
      <p:grpSp>
        <p:nvGrpSpPr>
          <p:cNvPr id="110" name="Group 110"/>
          <p:cNvGrpSpPr/>
          <p:nvPr/>
        </p:nvGrpSpPr>
        <p:grpSpPr>
          <a:xfrm>
            <a:off x="978258" y="440469"/>
            <a:ext cx="4034596" cy="3007520"/>
            <a:chOff x="-159702" y="217552"/>
            <a:chExt cx="4034595" cy="3007519"/>
          </a:xfrm>
        </p:grpSpPr>
        <p:sp>
          <p:nvSpPr>
            <p:cNvPr id="108" name="Shape 108"/>
            <p:cNvSpPr/>
            <p:nvPr/>
          </p:nvSpPr>
          <p:spPr>
            <a:xfrm rot="21420000">
              <a:off x="-88900" y="317500"/>
              <a:ext cx="3892991" cy="280762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chemeClr val="accent1">
                  <a:hueOff val="60270"/>
                  <a:satOff val="-20053"/>
                  <a:lumOff val="-1391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rmAutofit fontScale="100000" lnSpcReduction="0"/>
            </a:bodyPr>
            <a:lstStyle/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Budapest public meeting</a:t>
              </a: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20 October 2016</a:t>
              </a:r>
            </a:p>
          </p:txBody>
        </p:sp>
        <p:pic>
          <p:nvPicPr>
            <p:cNvPr id="109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21420000">
              <a:off x="550875" y="464701"/>
              <a:ext cx="2613440" cy="196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Shape 111"/>
          <p:cNvSpPr/>
          <p:nvPr/>
        </p:nvSpPr>
        <p:spPr>
          <a:xfrm>
            <a:off x="2678147" y="4007495"/>
            <a:ext cx="9375706" cy="29593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1300480">
              <a:defRPr b="1" sz="300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marL="40639" marR="40639" defTabSz="1300480">
              <a:defRPr b="1" sz="4551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AICA </a:t>
            </a:r>
          </a:p>
          <a:p>
            <a:pPr marL="40639" marR="40639" defTabSz="1300480">
              <a:defRPr b="1" sz="4551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&amp;</a:t>
            </a:r>
          </a:p>
          <a:p>
            <a:pPr marL="40639" marR="40639" defTabSz="1300480">
              <a:defRPr b="1" sz="4551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EUCIP (Core, ITAF) Certifications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What is EUCIP</a:t>
            </a:r>
          </a:p>
        </p:txBody>
      </p:sp>
      <p:sp>
        <p:nvSpPr>
          <p:cNvPr id="161" name="Shape 161"/>
          <p:cNvSpPr/>
          <p:nvPr/>
        </p:nvSpPr>
        <p:spPr>
          <a:xfrm>
            <a:off x="1032257" y="2607504"/>
            <a:ext cx="5873032" cy="1028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competence framework &amp; </a:t>
            </a:r>
          </a:p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job profiles system</a:t>
            </a:r>
          </a:p>
        </p:txBody>
      </p:sp>
      <p:sp>
        <p:nvSpPr>
          <p:cNvPr id="162" name="Shape 162"/>
          <p:cNvSpPr/>
          <p:nvPr/>
        </p:nvSpPr>
        <p:spPr>
          <a:xfrm>
            <a:off x="1032256" y="4652681"/>
            <a:ext cx="5873034" cy="571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certification system</a:t>
            </a:r>
          </a:p>
        </p:txBody>
      </p:sp>
      <p:pic>
        <p:nvPicPr>
          <p:cNvPr id="163" name="ConoMed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48804" y="3919842"/>
            <a:ext cx="3689098" cy="26281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9423400" y="2539508"/>
            <a:ext cx="3085505" cy="400631"/>
          </a:xfrm>
          <a:prstGeom prst="rect">
            <a:avLst/>
          </a:prstGeom>
          <a:ln w="25400">
            <a:solidFill>
              <a:srgbClr val="01199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457200">
              <a:defRPr sz="2000"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2000"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Professional (21 profiles)</a:t>
            </a:r>
          </a:p>
        </p:txBody>
      </p:sp>
      <p:sp>
        <p:nvSpPr>
          <p:cNvPr id="165" name="Shape 165"/>
          <p:cNvSpPr/>
          <p:nvPr/>
        </p:nvSpPr>
        <p:spPr>
          <a:xfrm>
            <a:off x="7721600" y="7770076"/>
            <a:ext cx="2535982" cy="400632"/>
          </a:xfrm>
          <a:prstGeom prst="rect">
            <a:avLst/>
          </a:prstGeom>
          <a:ln w="25400">
            <a:solidFill>
              <a:srgbClr val="008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95791" indent="-195791" algn="l" defTabSz="457200">
              <a:buClr>
                <a:srgbClr val="22228B"/>
              </a:buClr>
              <a:buSzPct val="100000"/>
              <a:buChar char="•"/>
              <a:defRPr sz="2000"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sz="2000"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IT Administrator</a:t>
            </a:r>
          </a:p>
        </p:txBody>
      </p:sp>
      <p:sp>
        <p:nvSpPr>
          <p:cNvPr id="166" name="Shape 166"/>
          <p:cNvSpPr/>
          <p:nvPr/>
        </p:nvSpPr>
        <p:spPr>
          <a:xfrm>
            <a:off x="9652000" y="6958720"/>
            <a:ext cx="3110905" cy="400631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2000"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Core </a:t>
            </a:r>
            <a:r>
              <a:rPr i="1"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(Plan, Build, Operate)</a:t>
            </a:r>
          </a:p>
        </p:txBody>
      </p:sp>
      <p:sp>
        <p:nvSpPr>
          <p:cNvPr id="167" name="Shape 167"/>
          <p:cNvSpPr/>
          <p:nvPr/>
        </p:nvSpPr>
        <p:spPr>
          <a:xfrm flipV="1">
            <a:off x="10067379" y="2985850"/>
            <a:ext cx="649244" cy="953131"/>
          </a:xfrm>
          <a:prstGeom prst="line">
            <a:avLst/>
          </a:prstGeom>
          <a:ln w="25400">
            <a:solidFill>
              <a:srgbClr val="011993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10582076" y="5330722"/>
            <a:ext cx="512273" cy="1618579"/>
          </a:xfrm>
          <a:prstGeom prst="lin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8880276" y="5533922"/>
            <a:ext cx="1" cy="2195796"/>
          </a:xfrm>
          <a:prstGeom prst="line">
            <a:avLst/>
          </a:prstGeom>
          <a:ln w="25400">
            <a:solidFill>
              <a:srgbClr val="008F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What is EUCIP</a:t>
            </a:r>
          </a:p>
        </p:txBody>
      </p:sp>
      <p:sp>
        <p:nvSpPr>
          <p:cNvPr id="172" name="Shape 172"/>
          <p:cNvSpPr/>
          <p:nvPr/>
        </p:nvSpPr>
        <p:spPr>
          <a:xfrm>
            <a:off x="1032257" y="2607504"/>
            <a:ext cx="5873032" cy="1028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competence framework &amp; </a:t>
            </a:r>
          </a:p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job profiles system</a:t>
            </a:r>
          </a:p>
        </p:txBody>
      </p:sp>
      <p:sp>
        <p:nvSpPr>
          <p:cNvPr id="173" name="Shape 173"/>
          <p:cNvSpPr/>
          <p:nvPr/>
        </p:nvSpPr>
        <p:spPr>
          <a:xfrm>
            <a:off x="1032256" y="4652681"/>
            <a:ext cx="5873034" cy="5713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certification system</a:t>
            </a:r>
          </a:p>
        </p:txBody>
      </p:sp>
      <p:sp>
        <p:nvSpPr>
          <p:cNvPr id="174" name="Shape 174"/>
          <p:cNvSpPr/>
          <p:nvPr/>
        </p:nvSpPr>
        <p:spPr>
          <a:xfrm>
            <a:off x="1032256" y="6378858"/>
            <a:ext cx="5873034" cy="10285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Services offered to companies and professionals</a:t>
            </a:r>
          </a:p>
        </p:txBody>
      </p:sp>
      <p:grpSp>
        <p:nvGrpSpPr>
          <p:cNvPr id="180" name="Group 180"/>
          <p:cNvGrpSpPr/>
          <p:nvPr/>
        </p:nvGrpSpPr>
        <p:grpSpPr>
          <a:xfrm>
            <a:off x="8298415" y="4755102"/>
            <a:ext cx="4287145" cy="3888985"/>
            <a:chOff x="0" y="0"/>
            <a:chExt cx="4287143" cy="3888984"/>
          </a:xfrm>
        </p:grpSpPr>
        <p:pic>
          <p:nvPicPr>
            <p:cNvPr id="175" name="radarSystemEngineer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2922" y="196273"/>
              <a:ext cx="3835961" cy="3520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Shape 176"/>
            <p:cNvSpPr/>
            <p:nvPr/>
          </p:nvSpPr>
          <p:spPr>
            <a:xfrm>
              <a:off x="0" y="0"/>
              <a:ext cx="4132483" cy="2482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54661" y="3640768"/>
              <a:ext cx="4132483" cy="24821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7443" y="42778"/>
              <a:ext cx="373355" cy="38276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35354" y="42778"/>
              <a:ext cx="373355" cy="382766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 </a:t>
            </a:r>
          </a:p>
        </p:txBody>
      </p:sp>
      <p:sp>
        <p:nvSpPr>
          <p:cNvPr id="183" name="Shape 183"/>
          <p:cNvSpPr/>
          <p:nvPr/>
        </p:nvSpPr>
        <p:spPr>
          <a:xfrm>
            <a:off x="5257800" y="4280245"/>
            <a:ext cx="2768601" cy="1000196"/>
          </a:xfrm>
          <a:prstGeom prst="rightArrow">
            <a:avLst>
              <a:gd name="adj1" fmla="val 32000"/>
              <a:gd name="adj2" fmla="val 121896"/>
            </a:avLst>
          </a:prstGeom>
          <a:gradFill>
            <a:gsLst>
              <a:gs pos="0">
                <a:schemeClr val="accent5">
                  <a:hueOff val="327719"/>
                  <a:satOff val="2828"/>
                  <a:lumOff val="13385"/>
                </a:schemeClr>
              </a:gs>
              <a:gs pos="100000">
                <a:schemeClr val="accent5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84" name="LogoEucip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" y="2311400"/>
            <a:ext cx="4633115" cy="1204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ConoMed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" y="3970722"/>
            <a:ext cx="4137815" cy="2947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7357" y="2794547"/>
            <a:ext cx="3474354" cy="458337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87" name="Shape 187"/>
          <p:cNvSpPr/>
          <p:nvPr/>
        </p:nvSpPr>
        <p:spPr>
          <a:xfrm>
            <a:off x="874888" y="270933"/>
            <a:ext cx="11051824" cy="1011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6559" tIns="66559" rIns="66559" bIns="66559" anchor="ctr">
            <a:normAutofit fontScale="100000" lnSpcReduction="0"/>
          </a:bodyPr>
          <a:lstStyle/>
          <a:p>
            <a:pPr algn="l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b="1" sz="560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From EUCIP to e-CF</a:t>
            </a:r>
            <a:r>
              <a:rPr i="1"/>
              <a:t>plus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650239" y="8669866"/>
            <a:ext cx="11812695" cy="2259"/>
          </a:xfrm>
          <a:prstGeom prst="line">
            <a:avLst/>
          </a:prstGeom>
          <a:ln w="18062">
            <a:solidFill>
              <a:srgbClr val="E8960A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Shape 190"/>
          <p:cNvSpPr/>
          <p:nvPr/>
        </p:nvSpPr>
        <p:spPr>
          <a:xfrm>
            <a:off x="650239" y="1625599"/>
            <a:ext cx="11812695" cy="2259"/>
          </a:xfrm>
          <a:prstGeom prst="line">
            <a:avLst/>
          </a:prstGeom>
          <a:ln w="40640">
            <a:solidFill>
              <a:srgbClr val="E8960A"/>
            </a:solidFill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91" name="LLP_Education&amp;Cul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0186" y="8778240"/>
            <a:ext cx="2133601" cy="866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Aica As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1822" y="8830168"/>
            <a:ext cx="3239912" cy="69313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772159" y="618878"/>
            <a:ext cx="11270828" cy="9590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marL="40639" marR="40639" algn="l" defTabSz="1300480">
              <a:buClr>
                <a:srgbClr val="333399"/>
              </a:buClr>
              <a:buFont typeface="Arial"/>
              <a:tabLst>
                <a:tab pos="50800" algn="l"/>
                <a:tab pos="685800" algn="l"/>
                <a:tab pos="1333500" algn="l"/>
                <a:tab pos="1968500" algn="l"/>
                <a:tab pos="2616200" algn="l"/>
                <a:tab pos="3251200" algn="l"/>
                <a:tab pos="3873500" algn="l"/>
                <a:tab pos="4521200" algn="l"/>
                <a:tab pos="5156200" algn="l"/>
                <a:tab pos="5791200" algn="l"/>
                <a:tab pos="6438900" algn="l"/>
                <a:tab pos="7073900" algn="l"/>
                <a:tab pos="7721600" algn="l"/>
                <a:tab pos="8356600" algn="l"/>
                <a:tab pos="8991600" algn="l"/>
                <a:tab pos="9639300" algn="l"/>
                <a:tab pos="10274300" algn="l"/>
                <a:tab pos="10909300" algn="l"/>
                <a:tab pos="11557000" algn="l"/>
                <a:tab pos="12192000" algn="l"/>
                <a:tab pos="12839700" algn="l"/>
                <a:tab pos="13055600" algn="l"/>
              </a:tabLst>
              <a:defRPr b="1" sz="5688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e-Competence Framework</a:t>
            </a:r>
          </a:p>
        </p:txBody>
      </p:sp>
      <p:sp>
        <p:nvSpPr>
          <p:cNvPr id="194" name="Shape 194"/>
          <p:cNvSpPr/>
          <p:nvPr/>
        </p:nvSpPr>
        <p:spPr>
          <a:xfrm>
            <a:off x="5812980" y="2601038"/>
            <a:ext cx="7062330" cy="3582248"/>
          </a:xfrm>
          <a:prstGeom prst="rect">
            <a:avLst/>
          </a:prstGeom>
          <a:solidFill>
            <a:srgbClr val="FFFFFF"/>
          </a:solidFill>
          <a:ln w="13546">
            <a:solidFill>
              <a:srgbClr val="000080"/>
            </a:solidFill>
            <a:miter lim="400000"/>
          </a:ln>
          <a:effectLst>
            <a:outerShdw sx="100000" sy="100000" kx="0" ky="0" algn="b" rotWithShape="0" blurRad="50800" dist="38100" dir="2700000">
              <a:srgbClr val="808080">
                <a:alpha val="42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l" defTabSz="1300480">
              <a:buClr>
                <a:srgbClr val="000080"/>
              </a:buClr>
              <a:buFont typeface="Arial"/>
              <a:defRPr b="1" sz="3413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b="0" sz="2560"/>
              <a:t>A European wide reference framework of information and communication technologies (ICT) competences that can be used and understood by ICT professionals and human resources managers from ICT user and supply companies, </a:t>
            </a:r>
            <a:r>
              <a:rPr b="0" sz="2560"/>
              <a:t>small and medium sized enterprises</a:t>
            </a:r>
            <a:r>
              <a:rPr b="0" sz="2560"/>
              <a:t>, the public sector, as well as educational and social partners across the European Union.</a:t>
            </a:r>
          </a:p>
        </p:txBody>
      </p:sp>
      <p:pic>
        <p:nvPicPr>
          <p:cNvPr id="195" name="IMG_353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8056" y="8557755"/>
            <a:ext cx="2246304" cy="1237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104176">
            <a:off x="1075390" y="2351199"/>
            <a:ext cx="3744745" cy="50512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97" name="Shape 197"/>
          <p:cNvSpPr/>
          <p:nvPr/>
        </p:nvSpPr>
        <p:spPr>
          <a:xfrm rot="21186486">
            <a:off x="5640635" y="6586508"/>
            <a:ext cx="520333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 common language</a:t>
            </a:r>
          </a:p>
        </p:txBody>
      </p:sp>
      <p:sp>
        <p:nvSpPr>
          <p:cNvPr id="198" name="Shape 198"/>
          <p:cNvSpPr/>
          <p:nvPr/>
        </p:nvSpPr>
        <p:spPr>
          <a:xfrm rot="21186486">
            <a:off x="7182842" y="7453038"/>
            <a:ext cx="503991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An official standard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e-CF  4 dimensions</a:t>
            </a:r>
          </a:p>
        </p:txBody>
      </p:sp>
      <p:sp>
        <p:nvSpPr>
          <p:cNvPr id="201" name="Shape 201"/>
          <p:cNvSpPr/>
          <p:nvPr/>
        </p:nvSpPr>
        <p:spPr>
          <a:xfrm>
            <a:off x="7834941" y="2118091"/>
            <a:ext cx="3206046" cy="1025032"/>
          </a:xfrm>
          <a:prstGeom prst="rect">
            <a:avLst/>
          </a:prstGeom>
          <a:solidFill>
            <a:srgbClr val="E6E6E6"/>
          </a:solidFill>
          <a:ln w="25400">
            <a:solidFill>
              <a:srgbClr val="FF0000"/>
            </a:solidFill>
          </a:ln>
          <a:effectLst>
            <a:outerShdw sx="100000" sy="100000" kx="0" ky="0" algn="b" rotWithShape="0" blurRad="88900" dist="215900" dir="2700000">
              <a:srgbClr val="808080"/>
            </a:outerShdw>
          </a:effectLst>
        </p:spPr>
        <p:txBody>
          <a:bodyPr lIns="65023" tIns="65023" rIns="65023" bIns="65023" anchor="ctr"/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7834941" y="2157496"/>
            <a:ext cx="2567606" cy="946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799" tIns="76799" rIns="76799" bIns="76799" anchor="ctr">
            <a:spAutoFit/>
          </a:bodyPr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5 areas: </a:t>
            </a:r>
            <a:endParaRPr>
              <a:solidFill>
                <a:srgbClr val="000080"/>
              </a:solidFill>
              <a:uFill>
                <a:solidFill>
                  <a:srgbClr val="000080"/>
                </a:solidFill>
              </a:uFill>
            </a:endParaRPr>
          </a:p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PLAN, BUILD, RUN, </a:t>
            </a:r>
            <a:endParaRPr>
              <a:solidFill>
                <a:srgbClr val="000080"/>
              </a:solidFill>
              <a:uFill>
                <a:solidFill>
                  <a:srgbClr val="000080"/>
                </a:solidFill>
              </a:uFill>
            </a:endParaRPr>
          </a:p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ENABLE and MANAGE</a:t>
            </a:r>
          </a:p>
        </p:txBody>
      </p:sp>
      <p:sp>
        <p:nvSpPr>
          <p:cNvPr id="203" name="Shape 203"/>
          <p:cNvSpPr/>
          <p:nvPr/>
        </p:nvSpPr>
        <p:spPr>
          <a:xfrm>
            <a:off x="7508271" y="3720817"/>
            <a:ext cx="3190242" cy="733779"/>
          </a:xfrm>
          <a:prstGeom prst="rect">
            <a:avLst/>
          </a:prstGeom>
          <a:solidFill>
            <a:srgbClr val="E6E6E6"/>
          </a:solidFill>
          <a:ln w="25400">
            <a:solidFill>
              <a:srgbClr val="FF0000"/>
            </a:solidFill>
          </a:ln>
          <a:effectLst>
            <a:outerShdw sx="100000" sy="100000" kx="0" ky="0" algn="b" rotWithShape="0" blurRad="88900" dist="215900" dir="2700000">
              <a:srgbClr val="808080"/>
            </a:outerShdw>
          </a:effectLst>
        </p:spPr>
        <p:txBody>
          <a:bodyPr lIns="65023" tIns="65023" rIns="65023" bIns="65023" anchor="ctr"/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7508271" y="3881296"/>
            <a:ext cx="1983493" cy="41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799" tIns="76799" rIns="76799" bIns="76799" anchor="ctr">
            <a:spAutoFit/>
          </a:bodyPr>
          <a:lstStyle>
            <a:lvl1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40 e-Competence</a:t>
            </a:r>
          </a:p>
        </p:txBody>
      </p:sp>
      <p:sp>
        <p:nvSpPr>
          <p:cNvPr id="205" name="Shape 205"/>
          <p:cNvSpPr/>
          <p:nvPr/>
        </p:nvSpPr>
        <p:spPr>
          <a:xfrm>
            <a:off x="8956604" y="4777457"/>
            <a:ext cx="3224108" cy="1467557"/>
          </a:xfrm>
          <a:prstGeom prst="rect">
            <a:avLst/>
          </a:prstGeom>
          <a:solidFill>
            <a:srgbClr val="E6E6E6"/>
          </a:solidFill>
          <a:ln w="25400">
            <a:solidFill>
              <a:srgbClr val="FF0000"/>
            </a:solidFill>
          </a:ln>
          <a:effectLst>
            <a:outerShdw sx="100000" sy="100000" kx="0" ky="0" algn="b" rotWithShape="0" blurRad="88900" dist="215900" dir="2700000">
              <a:srgbClr val="808080"/>
            </a:outerShdw>
          </a:effectLst>
        </p:spPr>
        <p:txBody>
          <a:bodyPr lIns="65023" tIns="65023" rIns="65023" bIns="65023" anchor="ctr"/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8956604" y="4904774"/>
            <a:ext cx="2860276" cy="1212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799" tIns="76799" rIns="76799" bIns="76799" anchor="ctr">
            <a:spAutoFit/>
          </a:bodyPr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Attribution of the 40 </a:t>
            </a:r>
            <a:endParaRPr>
              <a:solidFill>
                <a:srgbClr val="000080"/>
              </a:solidFill>
              <a:uFill>
                <a:solidFill>
                  <a:srgbClr val="000080"/>
                </a:solidFill>
              </a:uFill>
            </a:endParaRPr>
          </a:p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e-Competences at one of </a:t>
            </a:r>
            <a:endParaRPr>
              <a:solidFill>
                <a:srgbClr val="000080"/>
              </a:solidFill>
              <a:uFill>
                <a:solidFill>
                  <a:srgbClr val="000080"/>
                </a:solidFill>
              </a:uFill>
            </a:endParaRPr>
          </a:p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5 levels corresponding to</a:t>
            </a:r>
            <a:endParaRPr>
              <a:solidFill>
                <a:srgbClr val="000080"/>
              </a:solidFill>
              <a:uFill>
                <a:solidFill>
                  <a:srgbClr val="000080"/>
                </a:solidFill>
              </a:uFill>
            </a:endParaRPr>
          </a:p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EQF levels from 3 to 8</a:t>
            </a:r>
          </a:p>
        </p:txBody>
      </p:sp>
      <p:pic>
        <p:nvPicPr>
          <p:cNvPr id="207" name="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8541" y="6434666"/>
            <a:ext cx="3942081" cy="1447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896" y="2031999"/>
            <a:ext cx="4777901" cy="63705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09" name="Shape 209"/>
          <p:cNvSpPr/>
          <p:nvPr/>
        </p:nvSpPr>
        <p:spPr>
          <a:xfrm>
            <a:off x="8455377" y="8071555"/>
            <a:ext cx="4226561" cy="920822"/>
          </a:xfrm>
          <a:prstGeom prst="rect">
            <a:avLst/>
          </a:prstGeom>
          <a:solidFill>
            <a:srgbClr val="E6E6E6"/>
          </a:solidFill>
          <a:ln w="25400">
            <a:solidFill>
              <a:srgbClr val="FF0000"/>
            </a:solidFill>
          </a:ln>
          <a:effectLst>
            <a:outerShdw sx="100000" sy="100000" kx="0" ky="0" algn="b" rotWithShape="0" blurRad="88900" dist="215900" dir="2700000">
              <a:srgbClr val="808080"/>
            </a:outerShdw>
          </a:effectLst>
        </p:spPr>
        <p:txBody>
          <a:bodyPr lIns="65023" tIns="65023" rIns="65023" bIns="65023" anchor="ctr"/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8731940" y="8198872"/>
            <a:ext cx="3673436" cy="679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6799" tIns="76799" rIns="76799" bIns="76799" anchor="ctr">
            <a:spAutoFit/>
          </a:bodyPr>
          <a:lstStyle/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Samples of Knowledge and Skills </a:t>
            </a:r>
            <a:endParaRPr>
              <a:solidFill>
                <a:srgbClr val="000080"/>
              </a:solidFill>
              <a:uFill>
                <a:solidFill>
                  <a:srgbClr val="000080"/>
                </a:solidFill>
              </a:uFill>
            </a:endParaRPr>
          </a:p>
          <a:p>
            <a:pPr algn="l" defTabSz="650240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18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</a:rPr>
              <a:t>for each e-Competence</a:t>
            </a:r>
          </a:p>
        </p:txBody>
      </p:sp>
      <p:sp>
        <p:nvSpPr>
          <p:cNvPr id="211" name="Shape 211"/>
          <p:cNvSpPr/>
          <p:nvPr/>
        </p:nvSpPr>
        <p:spPr>
          <a:xfrm flipV="1">
            <a:off x="5307900" y="3882500"/>
            <a:ext cx="2195189" cy="1305380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2" name="Shape 212"/>
          <p:cNvSpPr/>
          <p:nvPr/>
        </p:nvSpPr>
        <p:spPr>
          <a:xfrm flipV="1">
            <a:off x="5103844" y="2401872"/>
            <a:ext cx="2603302" cy="1840182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3" name="Shape 213"/>
          <p:cNvSpPr/>
          <p:nvPr/>
        </p:nvSpPr>
        <p:spPr>
          <a:xfrm flipV="1">
            <a:off x="4896018" y="5060980"/>
            <a:ext cx="3933265" cy="1469136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5305903" y="7547132"/>
            <a:ext cx="3113495" cy="843158"/>
          </a:xfrm>
          <a:prstGeom prst="line">
            <a:avLst/>
          </a:prstGeom>
          <a:ln w="254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e-CF 40 competences</a:t>
            </a:r>
          </a:p>
        </p:txBody>
      </p:sp>
      <p:pic>
        <p:nvPicPr>
          <p:cNvPr id="21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2506" y="1967282"/>
            <a:ext cx="6089597" cy="748982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e-CF: an example </a:t>
            </a:r>
          </a:p>
        </p:txBody>
      </p:sp>
      <p:pic>
        <p:nvPicPr>
          <p:cNvPr id="22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1597" y="2112036"/>
            <a:ext cx="8331201" cy="73914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975359" y="1849121"/>
            <a:ext cx="11054083" cy="2256"/>
          </a:xfrm>
          <a:prstGeom prst="line">
            <a:avLst/>
          </a:prstGeom>
          <a:ln w="50800">
            <a:solidFill>
              <a:srgbClr val="FF950E"/>
            </a:solidFill>
            <a:miter/>
          </a:ln>
        </p:spPr>
        <p:txBody>
          <a:bodyPr lIns="92478" tIns="92478" rIns="92478" bIns="92478"/>
          <a:lstStyle/>
          <a:p>
            <a:pPr algn="l" defTabSz="457200">
              <a:defRPr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3" name="Shape 223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e-CF: Job profiles</a:t>
            </a:r>
          </a:p>
        </p:txBody>
      </p:sp>
      <p:pic>
        <p:nvPicPr>
          <p:cNvPr id="2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3425" y="2011633"/>
            <a:ext cx="9607080" cy="648070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What is e-CF</a:t>
            </a:r>
          </a:p>
        </p:txBody>
      </p:sp>
      <p:sp>
        <p:nvSpPr>
          <p:cNvPr id="227" name="Shape 227"/>
          <p:cNvSpPr/>
          <p:nvPr/>
        </p:nvSpPr>
        <p:spPr>
          <a:xfrm>
            <a:off x="1032257" y="2607504"/>
            <a:ext cx="5873032" cy="1028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competence framework  </a:t>
            </a:r>
          </a:p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(with annexed job profiles)</a:t>
            </a:r>
          </a:p>
        </p:txBody>
      </p:sp>
      <p:sp>
        <p:nvSpPr>
          <p:cNvPr id="228" name="Shape 228"/>
          <p:cNvSpPr/>
          <p:nvPr/>
        </p:nvSpPr>
        <p:spPr>
          <a:xfrm rot="21186486">
            <a:off x="5310435" y="5150933"/>
            <a:ext cx="520333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 common language</a:t>
            </a:r>
          </a:p>
        </p:txBody>
      </p:sp>
      <p:sp>
        <p:nvSpPr>
          <p:cNvPr id="229" name="Shape 229"/>
          <p:cNvSpPr/>
          <p:nvPr/>
        </p:nvSpPr>
        <p:spPr>
          <a:xfrm rot="21186486">
            <a:off x="6141442" y="6284638"/>
            <a:ext cx="503991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An official standard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/>
          <a:p>
            <a: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pPr>
            <a:r>
              <a:t>What is e-CF</a:t>
            </a:r>
            <a:r>
              <a:rPr i="1"/>
              <a:t>plus</a:t>
            </a:r>
          </a:p>
        </p:txBody>
      </p:sp>
      <p:sp>
        <p:nvSpPr>
          <p:cNvPr id="232" name="Shape 232"/>
          <p:cNvSpPr/>
          <p:nvPr/>
        </p:nvSpPr>
        <p:spPr>
          <a:xfrm>
            <a:off x="981457" y="2247424"/>
            <a:ext cx="7627072" cy="6818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competence framework</a:t>
            </a:r>
          </a:p>
        </p:txBody>
      </p:sp>
      <p:sp>
        <p:nvSpPr>
          <p:cNvPr id="233" name="Shape 233"/>
          <p:cNvSpPr/>
          <p:nvPr/>
        </p:nvSpPr>
        <p:spPr>
          <a:xfrm>
            <a:off x="981456" y="4055688"/>
            <a:ext cx="7627074" cy="6818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certification system</a:t>
            </a:r>
          </a:p>
        </p:txBody>
      </p:sp>
      <p:sp>
        <p:nvSpPr>
          <p:cNvPr id="234" name="Shape 234"/>
          <p:cNvSpPr/>
          <p:nvPr/>
        </p:nvSpPr>
        <p:spPr>
          <a:xfrm>
            <a:off x="854456" y="6812528"/>
            <a:ext cx="7627073" cy="125338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40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Services offered to companies and professionals</a:t>
            </a:r>
          </a:p>
        </p:txBody>
      </p:sp>
      <p:sp>
        <p:nvSpPr>
          <p:cNvPr id="235" name="Shape 235"/>
          <p:cNvSpPr/>
          <p:nvPr/>
        </p:nvSpPr>
        <p:spPr>
          <a:xfrm>
            <a:off x="8816987" y="1755566"/>
            <a:ext cx="3930626" cy="16655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Based on e-CF</a:t>
            </a:r>
          </a:p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defRPr b="1" sz="2600">
                <a:latin typeface="Arial"/>
                <a:ea typeface="Arial"/>
                <a:cs typeface="Arial"/>
                <a:sym typeface="Arial"/>
              </a:defRPr>
            </a:pPr>
            <a:r>
              <a:t>Enriched in dimension 4</a:t>
            </a:r>
          </a:p>
        </p:txBody>
      </p:sp>
      <p:sp>
        <p:nvSpPr>
          <p:cNvPr id="236" name="Shape 236"/>
          <p:cNvSpPr/>
          <p:nvPr/>
        </p:nvSpPr>
        <p:spPr>
          <a:xfrm>
            <a:off x="9260129" y="3957530"/>
            <a:ext cx="3044342" cy="8781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Evolution of </a:t>
            </a:r>
          </a:p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EUCIP certifications</a:t>
            </a:r>
          </a:p>
        </p:txBody>
      </p:sp>
      <p:pic>
        <p:nvPicPr>
          <p:cNvPr id="23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993" y="2203612"/>
            <a:ext cx="1400614" cy="7695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" name="Group 243"/>
          <p:cNvGrpSpPr/>
          <p:nvPr/>
        </p:nvGrpSpPr>
        <p:grpSpPr>
          <a:xfrm>
            <a:off x="10792762" y="7484823"/>
            <a:ext cx="2143223" cy="1944175"/>
            <a:chOff x="0" y="0"/>
            <a:chExt cx="2143221" cy="1944174"/>
          </a:xfrm>
        </p:grpSpPr>
        <p:pic>
          <p:nvPicPr>
            <p:cNvPr id="238" name="radarSystemEngineer.g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1436" y="98120"/>
              <a:ext cx="1917667" cy="1760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Shape 239"/>
            <p:cNvSpPr/>
            <p:nvPr/>
          </p:nvSpPr>
          <p:spPr>
            <a:xfrm>
              <a:off x="0" y="0"/>
              <a:ext cx="2065904" cy="1240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77317" y="1820086"/>
              <a:ext cx="2065905" cy="1240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3720" y="21385"/>
              <a:ext cx="186648" cy="19135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1917363" y="21385"/>
              <a:ext cx="186647" cy="191352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</a:t>
              </a:r>
            </a:p>
          </p:txBody>
        </p:sp>
      </p:grpSp>
      <p:sp>
        <p:nvSpPr>
          <p:cNvPr id="244" name="Shape 244"/>
          <p:cNvSpPr/>
          <p:nvPr/>
        </p:nvSpPr>
        <p:spPr>
          <a:xfrm>
            <a:off x="8962590" y="6758819"/>
            <a:ext cx="2420220" cy="87819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Evolution of </a:t>
            </a:r>
          </a:p>
          <a:p>
            <a:pPr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t>EUCIP services</a:t>
            </a:r>
          </a:p>
        </p:txBody>
      </p:sp>
      <p:sp>
        <p:nvSpPr>
          <p:cNvPr id="245" name="Shape 245"/>
          <p:cNvSpPr/>
          <p:nvPr/>
        </p:nvSpPr>
        <p:spPr>
          <a:xfrm>
            <a:off x="9817199" y="4959583"/>
            <a:ext cx="2895402" cy="126169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e-CF</a:t>
            </a:r>
            <a:r>
              <a:rPr i="1"/>
              <a:t>plus</a:t>
            </a:r>
            <a:r>
              <a:t> Fundamentals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based on 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Plan</a:t>
            </a:r>
            <a:r>
              <a:t>, </a:t>
            </a:r>
            <a:r>
              <a:rPr>
                <a:solidFill>
                  <a:srgbClr val="FF2600"/>
                </a:solidFill>
              </a:rPr>
              <a:t>Build</a:t>
            </a:r>
            <a:r>
              <a:t>, </a:t>
            </a:r>
            <a:r>
              <a:rPr>
                <a:solidFill>
                  <a:srgbClr val="FF2600"/>
                </a:solidFill>
              </a:rPr>
              <a:t>Operate</a:t>
            </a:r>
            <a:r>
              <a:t> 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&amp; </a:t>
            </a:r>
            <a:r>
              <a:rPr>
                <a:solidFill>
                  <a:srgbClr val="FF2600"/>
                </a:solidFill>
              </a:rPr>
              <a:t>ITAF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AICA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57221" indent="0" defTabSz="1287475">
              <a:buSzTx/>
              <a:buNone/>
              <a:defRPr sz="3366"/>
            </a:pPr>
            <a:r>
              <a:t>Founded in 1961 AICA is the Italian Computer Society, a no-profit association.</a:t>
            </a:r>
          </a:p>
          <a:p>
            <a:pPr marL="400921" marR="57221" indent="-360687" defTabSz="1287475">
              <a:buClr>
                <a:srgbClr val="333399"/>
              </a:buClr>
              <a:buFont typeface="Arial"/>
              <a:defRPr sz="3366"/>
            </a:pPr>
            <a:r>
              <a:t>Member of </a:t>
            </a:r>
            <a:r>
              <a:rPr b="1"/>
              <a:t>IFIP</a:t>
            </a:r>
            <a:r>
              <a:t>, </a:t>
            </a:r>
            <a:r>
              <a:rPr i="1"/>
              <a:t>International Federation of Informatics Professionals.</a:t>
            </a:r>
            <a:endParaRPr i="1"/>
          </a:p>
          <a:p>
            <a:pPr marL="400921" marR="57221" indent="-360687" defTabSz="1287475">
              <a:buClr>
                <a:srgbClr val="333399"/>
              </a:buClr>
              <a:buFont typeface="Arial"/>
              <a:defRPr sz="3366"/>
            </a:pPr>
            <a:r>
              <a:t>Member of </a:t>
            </a:r>
            <a:r>
              <a:rPr b="1"/>
              <a:t>CEPIS</a:t>
            </a:r>
            <a:r>
              <a:t>, </a:t>
            </a:r>
            <a:r>
              <a:rPr i="1"/>
              <a:t>Council of European Professionals Informatics Societies</a:t>
            </a:r>
            <a:r>
              <a:t>, a federation of  37 associations from 33 European countries.</a:t>
            </a:r>
          </a:p>
          <a:p>
            <a:pPr marL="400921" marR="57221" indent="-360687" defTabSz="1287475">
              <a:buClr>
                <a:srgbClr val="333399"/>
              </a:buClr>
              <a:buFont typeface="Arial"/>
              <a:defRPr sz="3366"/>
            </a:pPr>
            <a:r>
              <a:t>Member of </a:t>
            </a:r>
            <a:r>
              <a:rPr b="1"/>
              <a:t>ECDL Foundation</a:t>
            </a:r>
            <a:r>
              <a:t>.</a:t>
            </a:r>
          </a:p>
          <a:p>
            <a:pPr marL="400921" marR="57221" indent="-360687" defTabSz="1287475">
              <a:buClr>
                <a:srgbClr val="333399"/>
              </a:buClr>
              <a:buFont typeface="Arial"/>
              <a:defRPr sz="3366"/>
            </a:pPr>
            <a:r>
              <a:t>Member of </a:t>
            </a:r>
            <a:r>
              <a:rPr b="1" i="1"/>
              <a:t>CEN IT Skills Workshop</a:t>
            </a:r>
            <a:r>
              <a:rPr i="1"/>
              <a:t>.</a:t>
            </a:r>
          </a:p>
          <a:p>
            <a:pPr marL="400921" marR="57221" indent="-360687" defTabSz="1287475">
              <a:buClr>
                <a:srgbClr val="333399"/>
              </a:buClr>
              <a:buFont typeface="Arial"/>
              <a:defRPr sz="3366"/>
            </a:pPr>
            <a:r>
              <a:t>Partner in many European projects (at the moment: Elvete, Appskil, OpenQAsS, MASTIS; with IT Study: SME 2.0, IT-Shape, Itaca, OpenQAsS</a:t>
            </a:r>
            <a:r>
              <a:t>). </a:t>
            </a:r>
          </a:p>
        </p:txBody>
      </p:sp>
      <p:pic>
        <p:nvPicPr>
          <p:cNvPr id="115" name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1573" y="161713"/>
            <a:ext cx="3323450" cy="15172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39700" dir="2700000">
              <a:srgbClr val="808080">
                <a:alpha val="74996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7216140" y="5688753"/>
            <a:ext cx="4915656" cy="699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1600"/>
              </a:spcBef>
              <a:buClr>
                <a:srgbClr val="000080"/>
              </a:buClr>
              <a:buFont typeface="Arial"/>
              <a:defRPr i="1" sz="3982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p.ravotto@aicanet.it</a:t>
            </a:r>
          </a:p>
        </p:txBody>
      </p:sp>
      <p:sp>
        <p:nvSpPr>
          <p:cNvPr id="248" name="Shape 248"/>
          <p:cNvSpPr/>
          <p:nvPr/>
        </p:nvSpPr>
        <p:spPr>
          <a:xfrm>
            <a:off x="2951479" y="4517601"/>
            <a:ext cx="944654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marL="40639" marR="40639" algn="l" defTabSz="1300480">
              <a:spcBef>
                <a:spcPts val="2100"/>
              </a:spcBef>
              <a:buClr>
                <a:srgbClr val="000080"/>
              </a:buClr>
              <a:buFont typeface="Arial"/>
              <a:defRPr b="1" i="1" sz="5120">
                <a:solidFill>
                  <a:srgbClr val="000080"/>
                </a:solidFill>
                <a:uFill>
                  <a:solidFill>
                    <a:srgbClr val="00008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 for your attention</a:t>
            </a:r>
          </a:p>
        </p:txBody>
      </p:sp>
      <p:pic>
        <p:nvPicPr>
          <p:cNvPr id="249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44" y="7779173"/>
            <a:ext cx="2038774" cy="774419"/>
          </a:xfrm>
          <a:prstGeom prst="rect">
            <a:avLst/>
          </a:prstGeom>
        </p:spPr>
      </p:pic>
      <p:sp>
        <p:nvSpPr>
          <p:cNvPr id="250" name="Shape 250"/>
          <p:cNvSpPr/>
          <p:nvPr/>
        </p:nvSpPr>
        <p:spPr>
          <a:xfrm>
            <a:off x="3189393" y="7714826"/>
            <a:ext cx="8651805" cy="90311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39199" marR="39199" algn="l" defTabSz="1300480">
              <a:buClr>
                <a:srgbClr val="E89518"/>
              </a:buClr>
              <a:buFont typeface="Arial"/>
              <a:tabLst>
                <a:tab pos="50800" algn="l"/>
                <a:tab pos="685800" algn="l"/>
                <a:tab pos="1333500" algn="l"/>
                <a:tab pos="1968500" algn="l"/>
                <a:tab pos="2590800" algn="l"/>
                <a:tab pos="3251200" algn="l"/>
                <a:tab pos="3873500" algn="l"/>
                <a:tab pos="4521200" algn="l"/>
                <a:tab pos="5156200" algn="l"/>
                <a:tab pos="5791200" algn="l"/>
                <a:tab pos="6438900" algn="l"/>
                <a:tab pos="7073900" algn="l"/>
                <a:tab pos="7708900" algn="l"/>
                <a:tab pos="8356600" algn="l"/>
                <a:tab pos="8991600" algn="l"/>
                <a:tab pos="9639300" algn="l"/>
                <a:tab pos="10274300" algn="l"/>
                <a:tab pos="10909300" algn="l"/>
                <a:tab pos="11557000" algn="l"/>
                <a:tab pos="12192000" algn="l"/>
                <a:tab pos="12814300" algn="l"/>
                <a:tab pos="13055600" algn="l"/>
              </a:tabLst>
              <a:defRPr i="1" sz="1706">
                <a:solidFill>
                  <a:srgbClr val="011993"/>
                </a:solidFill>
                <a:uFill>
                  <a:solidFill>
                    <a:srgbClr val="E89518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CreativeCommons:  Attribution – Share alike.</a:t>
            </a:r>
          </a:p>
          <a:p>
            <a:pPr marL="39199" marR="39199" algn="l" defTabSz="1300480">
              <a:buClr>
                <a:srgbClr val="E89518"/>
              </a:buClr>
              <a:buFont typeface="Arial"/>
              <a:tabLst>
                <a:tab pos="50800" algn="l"/>
                <a:tab pos="685800" algn="l"/>
                <a:tab pos="1333500" algn="l"/>
                <a:tab pos="1968500" algn="l"/>
                <a:tab pos="2590800" algn="l"/>
                <a:tab pos="3251200" algn="l"/>
                <a:tab pos="3873500" algn="l"/>
                <a:tab pos="4521200" algn="l"/>
                <a:tab pos="5156200" algn="l"/>
                <a:tab pos="5791200" algn="l"/>
                <a:tab pos="6438900" algn="l"/>
                <a:tab pos="7073900" algn="l"/>
                <a:tab pos="7708900" algn="l"/>
                <a:tab pos="8356600" algn="l"/>
                <a:tab pos="8991600" algn="l"/>
                <a:tab pos="9639300" algn="l"/>
                <a:tab pos="10274300" algn="l"/>
                <a:tab pos="10909300" algn="l"/>
                <a:tab pos="11557000" algn="l"/>
                <a:tab pos="12192000" algn="l"/>
                <a:tab pos="12814300" algn="l"/>
                <a:tab pos="13055600" algn="l"/>
              </a:tabLst>
              <a:defRPr i="1" sz="1706">
                <a:solidFill>
                  <a:srgbClr val="011993"/>
                </a:solidFill>
                <a:uFill>
                  <a:solidFill>
                    <a:srgbClr val="E89518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You are free to use, modify and distribute this presentation citing the original author and leaving the same rights on the resulting product.</a:t>
            </a:r>
          </a:p>
        </p:txBody>
      </p:sp>
      <p:grpSp>
        <p:nvGrpSpPr>
          <p:cNvPr id="253" name="Group 253"/>
          <p:cNvGrpSpPr/>
          <p:nvPr/>
        </p:nvGrpSpPr>
        <p:grpSpPr>
          <a:xfrm>
            <a:off x="914758" y="1100869"/>
            <a:ext cx="4034596" cy="3007520"/>
            <a:chOff x="-159702" y="217552"/>
            <a:chExt cx="4034595" cy="3007519"/>
          </a:xfrm>
        </p:grpSpPr>
        <p:sp>
          <p:nvSpPr>
            <p:cNvPr id="251" name="Shape 251"/>
            <p:cNvSpPr/>
            <p:nvPr/>
          </p:nvSpPr>
          <p:spPr>
            <a:xfrm rot="21420000">
              <a:off x="-88900" y="317500"/>
              <a:ext cx="3892991" cy="2807624"/>
            </a:xfrm>
            <a:prstGeom prst="rect">
              <a:avLst/>
            </a:prstGeom>
            <a:solidFill>
              <a:srgbClr val="EBEBEB"/>
            </a:solidFill>
            <a:ln w="25400" cap="flat">
              <a:solidFill>
                <a:schemeClr val="accent1">
                  <a:hueOff val="60270"/>
                  <a:satOff val="-20053"/>
                  <a:lumOff val="-13915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ctr">
              <a:normAutofit fontScale="100000" lnSpcReduction="0"/>
            </a:bodyPr>
            <a:lstStyle/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Budapest public meeting</a:t>
              </a:r>
            </a:p>
            <a:p>
              <a:pPr marL="30073" marR="30073" defTabSz="962355">
                <a:defRPr b="1" sz="1591">
                  <a:solidFill>
                    <a:srgbClr val="000080"/>
                  </a:solidFill>
                  <a:uFill>
                    <a:solidFill>
                      <a:srgbClr val="00008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20 October 2016</a:t>
              </a:r>
            </a:p>
          </p:txBody>
        </p:sp>
        <p:pic>
          <p:nvPicPr>
            <p:cNvPr id="252" name="pasted-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420000">
              <a:off x="550875" y="464701"/>
              <a:ext cx="2613440" cy="1963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AICA</a:t>
            </a:r>
          </a:p>
        </p:txBody>
      </p:sp>
      <p:grpSp>
        <p:nvGrpSpPr>
          <p:cNvPr id="120" name="Group 120"/>
          <p:cNvGrpSpPr/>
          <p:nvPr/>
        </p:nvGrpSpPr>
        <p:grpSpPr>
          <a:xfrm rot="21082603">
            <a:off x="1409321" y="1119818"/>
            <a:ext cx="9790296" cy="7244357"/>
            <a:chOff x="0" y="0"/>
            <a:chExt cx="9790294" cy="7244355"/>
          </a:xfrm>
        </p:grpSpPr>
        <p:pic>
          <p:nvPicPr>
            <p:cNvPr id="119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7799" y="114300"/>
              <a:ext cx="9434696" cy="67871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8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790296" cy="7244356"/>
            </a:xfrm>
            <a:prstGeom prst="rect">
              <a:avLst/>
            </a:prstGeom>
            <a:effectLst/>
          </p:spPr>
        </p:pic>
      </p:grpSp>
      <p:sp>
        <p:nvSpPr>
          <p:cNvPr id="121" name="Shape 121"/>
          <p:cNvSpPr/>
          <p:nvPr/>
        </p:nvSpPr>
        <p:spPr>
          <a:xfrm>
            <a:off x="7141305" y="7695127"/>
            <a:ext cx="5655286" cy="1020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2248" tIns="72248" rIns="72248" bIns="72248" anchor="ctr">
            <a:spAutoFit/>
          </a:bodyPr>
          <a:lstStyle>
            <a:lvl1pPr marL="57799" marR="57799" defTabSz="1300480">
              <a:defRPr b="1" sz="6200" u="sng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ea typeface="Arial"/>
                <a:cs typeface="Arial"/>
                <a:sym typeface="Arial"/>
                <a:hlinkClick r:id="rId4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4" invalidUrl="" action="" tgtFrame="" tooltip="" history="1" highlightClick="0" endSnd="0"/>
              </a:rPr>
              <a:t>www.aicanet.it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333399"/>
              </a:buClr>
              <a:buFont typeface="Arial"/>
              <a:tabLst>
                <a:tab pos="50800" algn="l"/>
                <a:tab pos="685800" algn="l"/>
                <a:tab pos="1333500" algn="l"/>
                <a:tab pos="1968500" algn="l"/>
                <a:tab pos="2616200" algn="l"/>
                <a:tab pos="3251200" algn="l"/>
                <a:tab pos="3873500" algn="l"/>
                <a:tab pos="4521200" algn="l"/>
                <a:tab pos="5156200" algn="l"/>
                <a:tab pos="5791200" algn="l"/>
                <a:tab pos="6438900" algn="l"/>
                <a:tab pos="7073900" algn="l"/>
                <a:tab pos="7721600" algn="l"/>
                <a:tab pos="8356600" algn="l"/>
                <a:tab pos="8991600" algn="l"/>
                <a:tab pos="9639300" algn="l"/>
                <a:tab pos="10274300" algn="l"/>
                <a:tab pos="10909300" algn="l"/>
                <a:tab pos="11557000" algn="l"/>
                <a:tab pos="12192000" algn="l"/>
                <a:tab pos="12839700" algn="l"/>
                <a:tab pos="13055600" algn="l"/>
              </a:tabLst>
              <a:defRPr sz="5600"/>
            </a:lvl1pPr>
          </a:lstStyle>
          <a:p>
            <a:pPr/>
            <a:r>
              <a:t>About AICA</a:t>
            </a:r>
          </a:p>
        </p:txBody>
      </p:sp>
      <p:grpSp>
        <p:nvGrpSpPr>
          <p:cNvPr id="126" name="Group 126"/>
          <p:cNvGrpSpPr/>
          <p:nvPr/>
        </p:nvGrpSpPr>
        <p:grpSpPr>
          <a:xfrm>
            <a:off x="790786" y="1897061"/>
            <a:ext cx="9306561" cy="1108570"/>
            <a:chOff x="0" y="0"/>
            <a:chExt cx="9306559" cy="1108568"/>
          </a:xfrm>
        </p:grpSpPr>
        <p:sp>
          <p:nvSpPr>
            <p:cNvPr id="124" name="Shape 124"/>
            <p:cNvSpPr/>
            <p:nvPr/>
          </p:nvSpPr>
          <p:spPr>
            <a:xfrm>
              <a:off x="0" y="0"/>
              <a:ext cx="9306560" cy="1108569"/>
            </a:xfrm>
            <a:prstGeom prst="roundRect">
              <a:avLst>
                <a:gd name="adj" fmla="val 14059"/>
              </a:avLst>
            </a:prstGeom>
            <a:solidFill>
              <a:srgbClr val="51A7F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20767" y="236255"/>
              <a:ext cx="5436730" cy="625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l" defTabSz="1300480">
                <a:buClr>
                  <a:srgbClr val="000000"/>
                </a:buClr>
                <a:buFont typeface="Arial"/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Promotion of ICT culture 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2676031" y="6680306"/>
            <a:ext cx="9306560" cy="1176233"/>
            <a:chOff x="0" y="0"/>
            <a:chExt cx="9306559" cy="1176231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9306560" cy="1176232"/>
            </a:xfrm>
            <a:prstGeom prst="roundRect">
              <a:avLst>
                <a:gd name="adj" fmla="val 13251"/>
              </a:avLst>
            </a:prstGeom>
            <a:solidFill>
              <a:srgbClr val="51A7F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08373" y="216746"/>
              <a:ext cx="9089814" cy="62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l" defTabSz="1300480">
                <a:buClr>
                  <a:srgbClr val="000000"/>
                </a:buClr>
                <a:buFont typeface="Arial"/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Services for companies &amp; ICT professionals</a:t>
              </a: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1964831" y="5139015"/>
            <a:ext cx="9306563" cy="1127063"/>
            <a:chOff x="0" y="0"/>
            <a:chExt cx="9306561" cy="1127062"/>
          </a:xfrm>
        </p:grpSpPr>
        <p:sp>
          <p:nvSpPr>
            <p:cNvPr id="130" name="Shape 130"/>
            <p:cNvSpPr/>
            <p:nvPr/>
          </p:nvSpPr>
          <p:spPr>
            <a:xfrm>
              <a:off x="0" y="0"/>
              <a:ext cx="9306562" cy="1127063"/>
            </a:xfrm>
            <a:prstGeom prst="roundRect">
              <a:avLst>
                <a:gd name="adj" fmla="val 13206"/>
              </a:avLst>
            </a:prstGeom>
            <a:solidFill>
              <a:srgbClr val="51A7F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08372" y="216745"/>
              <a:ext cx="9089816" cy="62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marL="57799" marR="57799" algn="l" defTabSz="1300480">
                <a:buClr>
                  <a:srgbClr val="000000"/>
                </a:buClr>
                <a:buFont typeface="Arial"/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  <a:r>
                <a:t>IT certifications </a:t>
              </a:r>
              <a:r>
                <a:rPr sz="2800"/>
                <a:t>(eCitizens, ECDL, EUCIP/e-CFplus)</a:t>
              </a:r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1388891" y="3469779"/>
            <a:ext cx="9207631" cy="1205088"/>
            <a:chOff x="0" y="0"/>
            <a:chExt cx="9207630" cy="1205086"/>
          </a:xfrm>
        </p:grpSpPr>
        <p:sp>
          <p:nvSpPr>
            <p:cNvPr id="133" name="Shape 133"/>
            <p:cNvSpPr/>
            <p:nvPr/>
          </p:nvSpPr>
          <p:spPr>
            <a:xfrm>
              <a:off x="0" y="0"/>
              <a:ext cx="9207631" cy="1205087"/>
            </a:xfrm>
            <a:prstGeom prst="roundRect">
              <a:avLst>
                <a:gd name="adj" fmla="val 13511"/>
              </a:avLst>
            </a:prstGeom>
            <a:solidFill>
              <a:srgbClr val="51A7F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sx="100000" sy="100000" kx="0" ky="0" algn="b" rotWithShape="0" blurRad="63500" dist="50800" dir="2700000">
                <a:srgbClr val="808080">
                  <a:alpha val="42999"/>
                </a:srgbClr>
              </a:outerShdw>
            </a:effectLst>
          </p:spPr>
          <p:txBody>
            <a:bodyPr wrap="square" lIns="72248" tIns="72248" rIns="72248" bIns="72248" numCol="1" anchor="ctr">
              <a:noAutofit/>
            </a:bodyPr>
            <a:lstStyle/>
            <a:p>
              <a:pPr marL="57799" marR="57799" algn="l" defTabSz="1300480"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4" name="Shape 134"/>
            <p:cNvSpPr/>
            <p:nvPr/>
          </p:nvSpPr>
          <p:spPr>
            <a:xfrm>
              <a:off x="96905" y="284513"/>
              <a:ext cx="7966570" cy="625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marL="57799" marR="57799" algn="l" defTabSz="1300480">
                <a:buClr>
                  <a:srgbClr val="000000"/>
                </a:buClr>
                <a:buFont typeface="Arial"/>
                <a:defRPr sz="3400"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Collaboration with schools &amp;universities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Schools &amp; universities</a:t>
            </a:r>
          </a:p>
        </p:txBody>
      </p:sp>
      <p:pic>
        <p:nvPicPr>
          <p:cNvPr id="13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125" y="1721623"/>
            <a:ext cx="11462078" cy="5765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Professionals &amp; Companies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  <a:solidFill>
            <a:srgbClr val="D6D6D6"/>
          </a:solidFill>
          <a:effectLst>
            <a:outerShdw sx="100000" sy="100000" kx="0" ky="0" algn="b" rotWithShape="0" blurRad="889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 marL="404971" indent="-364331">
              <a:lnSpc>
                <a:spcPct val="90000"/>
              </a:lnSpc>
              <a:spcBef>
                <a:spcPts val="1400"/>
              </a:spcBef>
              <a:buClr>
                <a:srgbClr val="333399"/>
              </a:buClr>
              <a:buFont typeface="Arial"/>
              <a:defRPr sz="3400"/>
            </a:lvl1pPr>
          </a:lstStyle>
          <a:p>
            <a:pPr/>
            <a:r>
              <a:t>Users’ certifications</a:t>
            </a:r>
          </a:p>
        </p:txBody>
      </p:sp>
      <p:pic>
        <p:nvPicPr>
          <p:cNvPr id="142" name="e-competence-management repo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6015" y="1453112"/>
            <a:ext cx="11875346" cy="7057350"/>
          </a:xfrm>
          <a:prstGeom prst="rect">
            <a:avLst/>
          </a:prstGeom>
          <a:ln w="12700"/>
          <a:effectLst>
            <a:outerShdw sx="100000" sy="100000" kx="0" ky="0" algn="b" rotWithShape="0" blurRad="88900" dist="254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CEPIS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4971" indent="-364331">
              <a:lnSpc>
                <a:spcPct val="90000"/>
              </a:lnSpc>
              <a:spcBef>
                <a:spcPts val="1400"/>
              </a:spcBef>
              <a:buClr>
                <a:srgbClr val="333399"/>
              </a:buClr>
              <a:buFont typeface="Arial"/>
              <a:defRPr sz="3400"/>
            </a:pPr>
            <a:r>
              <a:t>CEPIS is the </a:t>
            </a:r>
            <a:r>
              <a:rPr i="1"/>
              <a:t>Council of European Professionals Informatics Societies</a:t>
            </a:r>
            <a:r>
              <a:t>.</a:t>
            </a:r>
          </a:p>
          <a:p>
            <a:pPr marL="623570" indent="-582930">
              <a:lnSpc>
                <a:spcPct val="90000"/>
              </a:lnSpc>
              <a:spcBef>
                <a:spcPts val="1400"/>
              </a:spcBef>
              <a:buClr>
                <a:srgbClr val="333399"/>
              </a:buClr>
              <a:buFont typeface="Arial"/>
              <a:defRPr sz="3400"/>
            </a:pPr>
            <a:r>
              <a:t>It’s a federation of  37 associations from 33 European countries.</a:t>
            </a:r>
          </a:p>
          <a:p>
            <a:pPr marL="623570" indent="-582930">
              <a:lnSpc>
                <a:spcPct val="90000"/>
              </a:lnSpc>
              <a:spcBef>
                <a:spcPts val="1400"/>
              </a:spcBef>
              <a:buClr>
                <a:srgbClr val="333399"/>
              </a:buClr>
              <a:buFont typeface="Arial"/>
              <a:defRPr sz="3400"/>
            </a:pPr>
            <a:r>
              <a:t>It has promoted:</a:t>
            </a:r>
          </a:p>
        </p:txBody>
      </p:sp>
      <p:grpSp>
        <p:nvGrpSpPr>
          <p:cNvPr id="149" name="Group 149"/>
          <p:cNvGrpSpPr/>
          <p:nvPr/>
        </p:nvGrpSpPr>
        <p:grpSpPr>
          <a:xfrm>
            <a:off x="1664546" y="5089031"/>
            <a:ext cx="10403842" cy="2815450"/>
            <a:chOff x="0" y="0"/>
            <a:chExt cx="10403840" cy="2815448"/>
          </a:xfrm>
        </p:grpSpPr>
        <p:pic>
          <p:nvPicPr>
            <p:cNvPr id="146" name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034454" cy="11063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88900" dist="139700" dir="2700000">
                <a:srgbClr val="808080">
                  <a:alpha val="74996"/>
                </a:srgbClr>
              </a:outerShdw>
            </a:effectLst>
          </p:spPr>
        </p:pic>
        <p:pic>
          <p:nvPicPr>
            <p:cNvPr id="147" name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359573" y="541866"/>
              <a:ext cx="3251201" cy="127790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88900" dist="139700" dir="2700000">
                <a:srgbClr val="808080">
                  <a:alpha val="74996"/>
                </a:srgbClr>
              </a:outerShdw>
            </a:effectLst>
          </p:spPr>
        </p:pic>
        <p:pic>
          <p:nvPicPr>
            <p:cNvPr id="148" name="imag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935893" y="1300480"/>
              <a:ext cx="3467948" cy="151496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88900" dist="139700" dir="2700000">
                <a:srgbClr val="808080">
                  <a:alpha val="74996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About ECDL Foundation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975359" y="1589475"/>
            <a:ext cx="11054082" cy="6574650"/>
          </a:xfrm>
          <a:prstGeom prst="rect">
            <a:avLst/>
          </a:prstGeom>
        </p:spPr>
        <p:txBody>
          <a:bodyPr/>
          <a:lstStyle>
            <a:lvl1pPr marL="623570" indent="-582930">
              <a:lnSpc>
                <a:spcPct val="90000"/>
              </a:lnSpc>
              <a:spcBef>
                <a:spcPts val="1400"/>
              </a:spcBef>
              <a:buClr>
                <a:srgbClr val="333399"/>
              </a:buClr>
              <a:buFont typeface="Arial"/>
              <a:defRPr sz="3400"/>
            </a:lvl1pPr>
          </a:lstStyle>
          <a:p>
            <a:pPr/>
            <a:r>
              <a:t>It manages</a:t>
            </a:r>
          </a:p>
        </p:txBody>
      </p:sp>
      <p:pic>
        <p:nvPicPr>
          <p:cNvPr id="153" name="Piramide_EN.jpg" descr="Piramide_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167" y="2381644"/>
            <a:ext cx="8868045" cy="58521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66559" tIns="66559" rIns="66559" bIns="66559"/>
          <a:lstStyle>
            <a:lvl1pPr marL="0" marR="0" defTabSz="449262">
              <a:tabLst>
                <a:tab pos="622300" algn="l"/>
                <a:tab pos="1257300" algn="l"/>
                <a:tab pos="1905000" algn="l"/>
                <a:tab pos="2540000" algn="l"/>
                <a:tab pos="3175000" algn="l"/>
                <a:tab pos="3822700" algn="l"/>
                <a:tab pos="4457700" algn="l"/>
                <a:tab pos="5092700" algn="l"/>
                <a:tab pos="5740400" algn="l"/>
                <a:tab pos="6375400" algn="l"/>
                <a:tab pos="7023100" algn="l"/>
                <a:tab pos="7658100" algn="l"/>
                <a:tab pos="8280400" algn="l"/>
                <a:tab pos="8940800" algn="l"/>
                <a:tab pos="9563100" algn="l"/>
                <a:tab pos="10198100" algn="l"/>
                <a:tab pos="10845800" algn="l"/>
                <a:tab pos="11480800" algn="l"/>
                <a:tab pos="12128500" algn="l"/>
                <a:tab pos="12763500" algn="l"/>
              </a:tabLst>
              <a:defRPr sz="5600"/>
            </a:lvl1pPr>
          </a:lstStyle>
          <a:p>
            <a:pPr/>
            <a:r>
              <a:t>What is EUCIP</a:t>
            </a:r>
          </a:p>
        </p:txBody>
      </p:sp>
      <p:sp>
        <p:nvSpPr>
          <p:cNvPr id="156" name="Shape 156"/>
          <p:cNvSpPr/>
          <p:nvPr/>
        </p:nvSpPr>
        <p:spPr>
          <a:xfrm>
            <a:off x="1032257" y="2607504"/>
            <a:ext cx="5873032" cy="102852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competence framework </a:t>
            </a:r>
          </a:p>
          <a:p>
            <a:pPr algn="l">
              <a:defRPr b="1" sz="3100">
                <a:solidFill>
                  <a:schemeClr val="accent1">
                    <a:hueOff val="60270"/>
                    <a:satOff val="-20053"/>
                    <a:lumOff val="-139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&amp; a job profiles system</a:t>
            </a:r>
          </a:p>
        </p:txBody>
      </p:sp>
      <p:pic>
        <p:nvPicPr>
          <p:cNvPr id="157" name="ConoMed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4994" y="2358518"/>
            <a:ext cx="5301508" cy="377685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>
            <a:off x="7340600" y="6404127"/>
            <a:ext cx="3505200" cy="1884870"/>
          </a:xfrm>
          <a:prstGeom prst="rect">
            <a:avLst/>
          </a:prstGeom>
          <a:ln w="25400">
            <a:solidFill>
              <a:schemeClr val="accent1">
                <a:hueOff val="60270"/>
                <a:satOff val="-20053"/>
                <a:lumOff val="-13915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8287" indent="-268287" algn="l" defTabSz="457200">
              <a:buClr>
                <a:srgbClr val="22228B"/>
              </a:buClr>
              <a:buSzPct val="100000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18 areas of competences</a:t>
            </a:r>
            <a:endParaRPr>
              <a:solidFill>
                <a:srgbClr val="22228B"/>
              </a:solidFill>
              <a:uFill>
                <a:solidFill>
                  <a:srgbClr val="22228B"/>
                </a:solidFill>
              </a:uFill>
            </a:endParaRPr>
          </a:p>
          <a:p>
            <a:pPr marL="268287" indent="-268287" algn="l" defTabSz="457200">
              <a:buClr>
                <a:srgbClr val="22228B"/>
              </a:buClr>
              <a:buSzPct val="100000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156 competences</a:t>
            </a:r>
            <a:endParaRPr>
              <a:solidFill>
                <a:srgbClr val="22228B"/>
              </a:solidFill>
              <a:uFill>
                <a:solidFill>
                  <a:srgbClr val="22228B"/>
                </a:solidFill>
              </a:uFill>
            </a:endParaRPr>
          </a:p>
          <a:p>
            <a:pPr marL="268287" indent="-268287" algn="l" defTabSz="457200">
              <a:buClr>
                <a:srgbClr val="22228B"/>
              </a:buClr>
              <a:buSzPct val="100000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22228B"/>
                </a:solidFill>
                <a:uFill>
                  <a:solidFill>
                    <a:srgbClr val="22228B"/>
                  </a:solidFill>
                </a:uFill>
              </a:rPr>
              <a:t>3.000 knowledge and skills items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42464D"/>
      </a:dk2>
      <a:lt2>
        <a:srgbClr val="D4D6D9"/>
      </a:lt2>
      <a:accent1>
        <a:srgbClr val="095CC4"/>
      </a:accent1>
      <a:accent2>
        <a:srgbClr val="1B8518"/>
      </a:accent2>
      <a:accent3>
        <a:srgbClr val="D3B21C"/>
      </a:accent3>
      <a:accent4>
        <a:srgbClr val="D45510"/>
      </a:accent4>
      <a:accent5>
        <a:srgbClr val="BA120A"/>
      </a:accent5>
      <a:accent6>
        <a:srgbClr val="62298A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