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73" r:id="rId9"/>
    <p:sldId id="276" r:id="rId10"/>
    <p:sldId id="266" r:id="rId11"/>
    <p:sldId id="274" r:id="rId12"/>
    <p:sldId id="269" r:id="rId13"/>
    <p:sldId id="268" r:id="rId14"/>
    <p:sldId id="270" r:id="rId15"/>
    <p:sldId id="271" r:id="rId16"/>
    <p:sldId id="272" r:id="rId17"/>
    <p:sldId id="275" r:id="rId18"/>
    <p:sldId id="257" r:id="rId1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én" initials="H" lastIdx="1" clrIdx="0"/>
  <p:cmAuthor id="1" name="Hegedüs Helén" initials="Hel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2F527D"/>
    <a:srgbClr val="000000"/>
    <a:srgbClr val="DC263C"/>
    <a:srgbClr val="005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786" autoAdjust="0"/>
  </p:normalViewPr>
  <p:slideViewPr>
    <p:cSldViewPr>
      <p:cViewPr varScale="1">
        <p:scale>
          <a:sx n="75" d="100"/>
          <a:sy n="75" d="100"/>
        </p:scale>
        <p:origin x="72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1EEF89-E911-4B0B-8E7A-C808A1F120A3}" type="doc">
      <dgm:prSet loTypeId="urn:microsoft.com/office/officeart/2005/8/layout/matrix3" loCatId="matrix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B1B3D903-8202-4C5F-A524-C949E7A921CC}">
      <dgm:prSet phldrT="[Szöveg]" custT="1"/>
      <dgm:spPr/>
      <dgm:t>
        <a:bodyPr/>
        <a:lstStyle/>
        <a:p>
          <a:r>
            <a:rPr lang="hu-HU" sz="2800"/>
            <a:t>1</a:t>
          </a:r>
          <a:br>
            <a:rPr lang="hu-HU" sz="2800"/>
          </a:br>
          <a:r>
            <a:rPr lang="hu-HU" sz="2800"/>
            <a:t>Rendszerfejlesztési folyamat és módszerek</a:t>
          </a:r>
        </a:p>
      </dgm:t>
    </dgm:pt>
    <dgm:pt modelId="{B81223EF-80BA-42C4-A782-852677C8022D}" type="parTrans" cxnId="{EB7CA1C2-6EE7-4987-9E5F-F71D41E9D8BF}">
      <dgm:prSet/>
      <dgm:spPr/>
      <dgm:t>
        <a:bodyPr/>
        <a:lstStyle/>
        <a:p>
          <a:endParaRPr lang="hu-HU" sz="3200"/>
        </a:p>
      </dgm:t>
    </dgm:pt>
    <dgm:pt modelId="{91B93F68-6AE9-44A3-8DD0-756976FBB5BF}" type="sibTrans" cxnId="{EB7CA1C2-6EE7-4987-9E5F-F71D41E9D8BF}">
      <dgm:prSet/>
      <dgm:spPr/>
      <dgm:t>
        <a:bodyPr/>
        <a:lstStyle/>
        <a:p>
          <a:endParaRPr lang="hu-HU" sz="3200"/>
        </a:p>
      </dgm:t>
    </dgm:pt>
    <dgm:pt modelId="{B7506568-4013-49D6-A545-4155699B31AB}">
      <dgm:prSet custT="1"/>
      <dgm:spPr/>
      <dgm:t>
        <a:bodyPr/>
        <a:lstStyle/>
        <a:p>
          <a:r>
            <a:rPr lang="hu-HU" sz="2800" dirty="0"/>
            <a:t>2</a:t>
          </a:r>
          <a:br>
            <a:rPr lang="hu-HU" sz="2800" dirty="0"/>
          </a:br>
          <a:r>
            <a:rPr lang="hu-HU" sz="2800" dirty="0"/>
            <a:t>Adatmenedzsment és adatbázisok</a:t>
          </a:r>
        </a:p>
      </dgm:t>
    </dgm:pt>
    <dgm:pt modelId="{8309BD58-D7FC-49A6-8529-9B14CF8B9E2D}" type="parTrans" cxnId="{497E4F34-03F1-4ACB-BE97-9CEDA4F5A169}">
      <dgm:prSet/>
      <dgm:spPr/>
      <dgm:t>
        <a:bodyPr/>
        <a:lstStyle/>
        <a:p>
          <a:endParaRPr lang="hu-HU" sz="3200"/>
        </a:p>
      </dgm:t>
    </dgm:pt>
    <dgm:pt modelId="{3E98475B-BD2C-4616-8C20-44D76FF4D713}" type="sibTrans" cxnId="{497E4F34-03F1-4ACB-BE97-9CEDA4F5A169}">
      <dgm:prSet/>
      <dgm:spPr/>
      <dgm:t>
        <a:bodyPr/>
        <a:lstStyle/>
        <a:p>
          <a:endParaRPr lang="hu-HU" sz="3200"/>
        </a:p>
      </dgm:t>
    </dgm:pt>
    <dgm:pt modelId="{411B77F8-C68C-4B9A-BD04-349E2132EECF}">
      <dgm:prSet custT="1"/>
      <dgm:spPr/>
      <dgm:t>
        <a:bodyPr/>
        <a:lstStyle/>
        <a:p>
          <a:r>
            <a:rPr lang="hu-HU" sz="2800"/>
            <a:t>3</a:t>
          </a:r>
          <a:br>
            <a:rPr lang="hu-HU" sz="2800"/>
          </a:br>
          <a:r>
            <a:rPr lang="hu-HU" sz="2800"/>
            <a:t>Programozás</a:t>
          </a:r>
        </a:p>
      </dgm:t>
    </dgm:pt>
    <dgm:pt modelId="{9A6FAD63-0AE1-4C2C-BEA5-C20AD656B4D7}" type="parTrans" cxnId="{E7B5BE68-DC2E-46C8-B6A7-EFCD468CDEFA}">
      <dgm:prSet/>
      <dgm:spPr/>
      <dgm:t>
        <a:bodyPr/>
        <a:lstStyle/>
        <a:p>
          <a:endParaRPr lang="hu-HU" sz="3200"/>
        </a:p>
      </dgm:t>
    </dgm:pt>
    <dgm:pt modelId="{E689EEA9-14C3-46CF-BF8A-261C463BEA42}" type="sibTrans" cxnId="{E7B5BE68-DC2E-46C8-B6A7-EFCD468CDEFA}">
      <dgm:prSet/>
      <dgm:spPr/>
      <dgm:t>
        <a:bodyPr/>
        <a:lstStyle/>
        <a:p>
          <a:endParaRPr lang="hu-HU" sz="3200"/>
        </a:p>
      </dgm:t>
    </dgm:pt>
    <dgm:pt modelId="{C607A9E1-C285-45C4-9DCD-0B6517EFD57A}">
      <dgm:prSet custT="1"/>
      <dgm:spPr/>
      <dgm:t>
        <a:bodyPr/>
        <a:lstStyle/>
        <a:p>
          <a:r>
            <a:rPr lang="hu-HU" sz="2800"/>
            <a:t>4</a:t>
          </a:r>
          <a:br>
            <a:rPr lang="hu-HU" sz="2800"/>
          </a:br>
          <a:r>
            <a:rPr lang="hu-HU" sz="2800"/>
            <a:t>Felhasználói interfész és webtervezés</a:t>
          </a:r>
        </a:p>
      </dgm:t>
    </dgm:pt>
    <dgm:pt modelId="{641261D0-2615-4784-B24A-3DDFEC1D2711}" type="parTrans" cxnId="{5AB60AC2-6E44-44BA-B390-3820BE756B70}">
      <dgm:prSet/>
      <dgm:spPr/>
      <dgm:t>
        <a:bodyPr/>
        <a:lstStyle/>
        <a:p>
          <a:endParaRPr lang="hu-HU" sz="3200"/>
        </a:p>
      </dgm:t>
    </dgm:pt>
    <dgm:pt modelId="{D2B23CC2-89DB-495B-A4A3-861DFEA2093A}" type="sibTrans" cxnId="{5AB60AC2-6E44-44BA-B390-3820BE756B70}">
      <dgm:prSet/>
      <dgm:spPr/>
      <dgm:t>
        <a:bodyPr/>
        <a:lstStyle/>
        <a:p>
          <a:endParaRPr lang="hu-HU" sz="3200"/>
        </a:p>
      </dgm:t>
    </dgm:pt>
    <dgm:pt modelId="{63DCFEE6-6C95-44B0-BD04-3494EA918394}" type="pres">
      <dgm:prSet presAssocID="{751EEF89-E911-4B0B-8E7A-C808A1F120A3}" presName="matrix" presStyleCnt="0">
        <dgm:presLayoutVars>
          <dgm:chMax val="1"/>
          <dgm:dir/>
          <dgm:resizeHandles val="exact"/>
        </dgm:presLayoutVars>
      </dgm:prSet>
      <dgm:spPr/>
    </dgm:pt>
    <dgm:pt modelId="{3A5A9999-C89E-4774-A1E1-0BA1B4FD315C}" type="pres">
      <dgm:prSet presAssocID="{751EEF89-E911-4B0B-8E7A-C808A1F120A3}" presName="diamond" presStyleLbl="bgShp" presStyleIdx="0" presStyleCnt="1" custScaleX="150168" custLinFactNeighborX="-2024" custLinFactNeighborY="-5819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3F20E29C-522B-4C32-85FC-1E568828CC3D}" type="pres">
      <dgm:prSet presAssocID="{751EEF89-E911-4B0B-8E7A-C808A1F120A3}" presName="quad1" presStyleLbl="node1" presStyleIdx="0" presStyleCnt="4" custScaleX="184476" custLinFactNeighborX="-37930" custLinFactNeighborY="68">
        <dgm:presLayoutVars>
          <dgm:chMax val="0"/>
          <dgm:chPref val="0"/>
          <dgm:bulletEnabled val="1"/>
        </dgm:presLayoutVars>
      </dgm:prSet>
      <dgm:spPr/>
    </dgm:pt>
    <dgm:pt modelId="{C279B1B8-A180-4159-9A1A-81E6F498674A}" type="pres">
      <dgm:prSet presAssocID="{751EEF89-E911-4B0B-8E7A-C808A1F120A3}" presName="quad2" presStyleLbl="node1" presStyleIdx="1" presStyleCnt="4" custScaleX="184476" custLinFactNeighborX="42073" custLinFactNeighborY="2477">
        <dgm:presLayoutVars>
          <dgm:chMax val="0"/>
          <dgm:chPref val="0"/>
          <dgm:bulletEnabled val="1"/>
        </dgm:presLayoutVars>
      </dgm:prSet>
      <dgm:spPr/>
    </dgm:pt>
    <dgm:pt modelId="{7DF3588D-46E8-4E87-BB1B-CF49069A6641}" type="pres">
      <dgm:prSet presAssocID="{751EEF89-E911-4B0B-8E7A-C808A1F120A3}" presName="quad3" presStyleLbl="node1" presStyleIdx="2" presStyleCnt="4" custScaleX="184476" custLinFactNeighborX="-37930" custLinFactNeighborY="-636">
        <dgm:presLayoutVars>
          <dgm:chMax val="0"/>
          <dgm:chPref val="0"/>
          <dgm:bulletEnabled val="1"/>
        </dgm:presLayoutVars>
      </dgm:prSet>
      <dgm:spPr/>
    </dgm:pt>
    <dgm:pt modelId="{E14F6A99-46D7-45CC-90C8-AB047156B99D}" type="pres">
      <dgm:prSet presAssocID="{751EEF89-E911-4B0B-8E7A-C808A1F120A3}" presName="quad4" presStyleLbl="node1" presStyleIdx="3" presStyleCnt="4" custScaleX="184476" custLinFactNeighborX="43902" custLinFactNeighborY="-1836">
        <dgm:presLayoutVars>
          <dgm:chMax val="0"/>
          <dgm:chPref val="0"/>
          <dgm:bulletEnabled val="1"/>
        </dgm:presLayoutVars>
      </dgm:prSet>
      <dgm:spPr/>
    </dgm:pt>
  </dgm:ptLst>
  <dgm:cxnLst>
    <dgm:cxn modelId="{497E4F34-03F1-4ACB-BE97-9CEDA4F5A169}" srcId="{751EEF89-E911-4B0B-8E7A-C808A1F120A3}" destId="{B7506568-4013-49D6-A545-4155699B31AB}" srcOrd="1" destOrd="0" parTransId="{8309BD58-D7FC-49A6-8529-9B14CF8B9E2D}" sibTransId="{3E98475B-BD2C-4616-8C20-44D76FF4D713}"/>
    <dgm:cxn modelId="{E7B5BE68-DC2E-46C8-B6A7-EFCD468CDEFA}" srcId="{751EEF89-E911-4B0B-8E7A-C808A1F120A3}" destId="{411B77F8-C68C-4B9A-BD04-349E2132EECF}" srcOrd="2" destOrd="0" parTransId="{9A6FAD63-0AE1-4C2C-BEA5-C20AD656B4D7}" sibTransId="{E689EEA9-14C3-46CF-BF8A-261C463BEA42}"/>
    <dgm:cxn modelId="{80BC8D96-E9E9-4FAA-85A6-9378AAF2F090}" type="presOf" srcId="{B1B3D903-8202-4C5F-A524-C949E7A921CC}" destId="{3F20E29C-522B-4C32-85FC-1E568828CC3D}" srcOrd="0" destOrd="0" presId="urn:microsoft.com/office/officeart/2005/8/layout/matrix3"/>
    <dgm:cxn modelId="{DFFADFD5-00B7-4243-A374-D704DEA53E46}" type="presOf" srcId="{C607A9E1-C285-45C4-9DCD-0B6517EFD57A}" destId="{E14F6A99-46D7-45CC-90C8-AB047156B99D}" srcOrd="0" destOrd="0" presId="urn:microsoft.com/office/officeart/2005/8/layout/matrix3"/>
    <dgm:cxn modelId="{6FE644BB-825F-4248-8CE1-EA7863FEE737}" type="presOf" srcId="{751EEF89-E911-4B0B-8E7A-C808A1F120A3}" destId="{63DCFEE6-6C95-44B0-BD04-3494EA918394}" srcOrd="0" destOrd="0" presId="urn:microsoft.com/office/officeart/2005/8/layout/matrix3"/>
    <dgm:cxn modelId="{D89562CF-35D1-499F-8A1C-096D635A3426}" type="presOf" srcId="{411B77F8-C68C-4B9A-BD04-349E2132EECF}" destId="{7DF3588D-46E8-4E87-BB1B-CF49069A6641}" srcOrd="0" destOrd="0" presId="urn:microsoft.com/office/officeart/2005/8/layout/matrix3"/>
    <dgm:cxn modelId="{AFB4D031-AB90-4179-82E6-BB876FBD4C5E}" type="presOf" srcId="{B7506568-4013-49D6-A545-4155699B31AB}" destId="{C279B1B8-A180-4159-9A1A-81E6F498674A}" srcOrd="0" destOrd="0" presId="urn:microsoft.com/office/officeart/2005/8/layout/matrix3"/>
    <dgm:cxn modelId="{EB7CA1C2-6EE7-4987-9E5F-F71D41E9D8BF}" srcId="{751EEF89-E911-4B0B-8E7A-C808A1F120A3}" destId="{B1B3D903-8202-4C5F-A524-C949E7A921CC}" srcOrd="0" destOrd="0" parTransId="{B81223EF-80BA-42C4-A782-852677C8022D}" sibTransId="{91B93F68-6AE9-44A3-8DD0-756976FBB5BF}"/>
    <dgm:cxn modelId="{5AB60AC2-6E44-44BA-B390-3820BE756B70}" srcId="{751EEF89-E911-4B0B-8E7A-C808A1F120A3}" destId="{C607A9E1-C285-45C4-9DCD-0B6517EFD57A}" srcOrd="3" destOrd="0" parTransId="{641261D0-2615-4784-B24A-3DDFEC1D2711}" sibTransId="{D2B23CC2-89DB-495B-A4A3-861DFEA2093A}"/>
    <dgm:cxn modelId="{1502C0F4-569D-4571-9414-7ECA9AE983DE}" type="presParOf" srcId="{63DCFEE6-6C95-44B0-BD04-3494EA918394}" destId="{3A5A9999-C89E-4774-A1E1-0BA1B4FD315C}" srcOrd="0" destOrd="0" presId="urn:microsoft.com/office/officeart/2005/8/layout/matrix3"/>
    <dgm:cxn modelId="{DCC1CE7B-120A-475E-812E-22EA454C3116}" type="presParOf" srcId="{63DCFEE6-6C95-44B0-BD04-3494EA918394}" destId="{3F20E29C-522B-4C32-85FC-1E568828CC3D}" srcOrd="1" destOrd="0" presId="urn:microsoft.com/office/officeart/2005/8/layout/matrix3"/>
    <dgm:cxn modelId="{6F749D3A-9E48-4011-B2D2-F3DB4E256643}" type="presParOf" srcId="{63DCFEE6-6C95-44B0-BD04-3494EA918394}" destId="{C279B1B8-A180-4159-9A1A-81E6F498674A}" srcOrd="2" destOrd="0" presId="urn:microsoft.com/office/officeart/2005/8/layout/matrix3"/>
    <dgm:cxn modelId="{DE64BE59-3EF6-4620-A2E8-4F62F7023581}" type="presParOf" srcId="{63DCFEE6-6C95-44B0-BD04-3494EA918394}" destId="{7DF3588D-46E8-4E87-BB1B-CF49069A6641}" srcOrd="3" destOrd="0" presId="urn:microsoft.com/office/officeart/2005/8/layout/matrix3"/>
    <dgm:cxn modelId="{C8565D29-63AA-4843-B3C0-54E1E0BF7BA7}" type="presParOf" srcId="{63DCFEE6-6C95-44B0-BD04-3494EA918394}" destId="{E14F6A99-46D7-45CC-90C8-AB047156B99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A9999-C89E-4774-A1E1-0BA1B4FD315C}">
      <dsp:nvSpPr>
        <dsp:cNvPr id="0" name=""/>
        <dsp:cNvSpPr/>
      </dsp:nvSpPr>
      <dsp:spPr>
        <a:xfrm>
          <a:off x="0" y="0"/>
          <a:ext cx="7098484" cy="4727029"/>
        </a:xfrm>
        <a:prstGeom prst="diamond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3F20E29C-522B-4C32-85FC-1E568828CC3D}">
      <dsp:nvSpPr>
        <dsp:cNvPr id="0" name=""/>
        <dsp:cNvSpPr/>
      </dsp:nvSpPr>
      <dsp:spPr>
        <a:xfrm>
          <a:off x="244027" y="450321"/>
          <a:ext cx="3400891" cy="184354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/>
            <a:t>1</a:t>
          </a:r>
          <a:br>
            <a:rPr lang="hu-HU" sz="2800" kern="1200"/>
          </a:br>
          <a:r>
            <a:rPr lang="hu-HU" sz="2800" kern="1200"/>
            <a:t>Rendszerfejlesztési folyamat és módszerek</a:t>
          </a:r>
        </a:p>
      </dsp:txBody>
      <dsp:txXfrm>
        <a:off x="334021" y="540315"/>
        <a:ext cx="3220903" cy="1663553"/>
      </dsp:txXfrm>
    </dsp:sp>
    <dsp:sp modelId="{C279B1B8-A180-4159-9A1A-81E6F498674A}">
      <dsp:nvSpPr>
        <dsp:cNvPr id="0" name=""/>
        <dsp:cNvSpPr/>
      </dsp:nvSpPr>
      <dsp:spPr>
        <a:xfrm>
          <a:off x="3704267" y="494732"/>
          <a:ext cx="3400891" cy="18435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2</a:t>
          </a:r>
          <a:br>
            <a:rPr lang="hu-HU" sz="2800" kern="1200" dirty="0"/>
          </a:br>
          <a:r>
            <a:rPr lang="hu-HU" sz="2800" kern="1200" dirty="0"/>
            <a:t>Adatmenedzsment és adatbázisok</a:t>
          </a:r>
        </a:p>
      </dsp:txBody>
      <dsp:txXfrm>
        <a:off x="3794261" y="584726"/>
        <a:ext cx="3220903" cy="1663553"/>
      </dsp:txXfrm>
    </dsp:sp>
    <dsp:sp modelId="{7DF3588D-46E8-4E87-BB1B-CF49069A6641}">
      <dsp:nvSpPr>
        <dsp:cNvPr id="0" name=""/>
        <dsp:cNvSpPr/>
      </dsp:nvSpPr>
      <dsp:spPr>
        <a:xfrm>
          <a:off x="244027" y="2422695"/>
          <a:ext cx="3400891" cy="184354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/>
            <a:t>3</a:t>
          </a:r>
          <a:br>
            <a:rPr lang="hu-HU" sz="2800" kern="1200"/>
          </a:br>
          <a:r>
            <a:rPr lang="hu-HU" sz="2800" kern="1200"/>
            <a:t>Programozás</a:t>
          </a:r>
        </a:p>
      </dsp:txBody>
      <dsp:txXfrm>
        <a:off x="334021" y="2512689"/>
        <a:ext cx="3220903" cy="1663553"/>
      </dsp:txXfrm>
    </dsp:sp>
    <dsp:sp modelId="{E14F6A99-46D7-45CC-90C8-AB047156B99D}">
      <dsp:nvSpPr>
        <dsp:cNvPr id="0" name=""/>
        <dsp:cNvSpPr/>
      </dsp:nvSpPr>
      <dsp:spPr>
        <a:xfrm>
          <a:off x="3737985" y="2400572"/>
          <a:ext cx="3400891" cy="18435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/>
            <a:t>4</a:t>
          </a:r>
          <a:br>
            <a:rPr lang="hu-HU" sz="2800" kern="1200"/>
          </a:br>
          <a:r>
            <a:rPr lang="hu-HU" sz="2800" kern="1200"/>
            <a:t>Felhasználói interfész és webtervezés</a:t>
          </a:r>
        </a:p>
      </dsp:txBody>
      <dsp:txXfrm>
        <a:off x="3827979" y="2490566"/>
        <a:ext cx="3220903" cy="1663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162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08725" y="8685213"/>
            <a:ext cx="54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fld id="{BCAF98AC-E5CD-4B63-B0AE-DD4BD781B3A4}" type="slidenum">
              <a:rPr lang="hu-HU"/>
              <a:pPr/>
              <a:t>‹#›</a:t>
            </a:fld>
            <a:endParaRPr lang="hu-HU"/>
          </a:p>
        </p:txBody>
      </p:sp>
      <p:pic>
        <p:nvPicPr>
          <p:cNvPr id="212998" name="Picture 6" descr="Kép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5300" y="50800"/>
            <a:ext cx="7302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844675" y="86756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>
                <a:solidFill>
                  <a:srgbClr val="00529F"/>
                </a:solidFill>
              </a:rPr>
              <a:t>SZÁMALK Szakközépiskola</a:t>
            </a:r>
          </a:p>
        </p:txBody>
      </p:sp>
    </p:spTree>
    <p:extLst>
      <p:ext uri="{BB962C8B-B14F-4D97-AF65-F5344CB8AC3E}">
        <p14:creationId xmlns:p14="http://schemas.microsoft.com/office/powerpoint/2010/main" val="2925033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492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868863" y="0"/>
            <a:ext cx="198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0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827088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155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08725" y="8685213"/>
            <a:ext cx="54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fld id="{0BE06233-11D1-4CB0-AA0C-8BC66163803C}" type="slidenum">
              <a:rPr lang="hu-HU"/>
              <a:pPr/>
              <a:t>‹#›</a:t>
            </a:fld>
            <a:endParaRPr lang="hu-HU"/>
          </a:p>
        </p:txBody>
      </p:sp>
      <p:pic>
        <p:nvPicPr>
          <p:cNvPr id="210952" name="Picture 8" descr="Kép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5150" y="36513"/>
            <a:ext cx="6619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989138" y="8604250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>
                <a:solidFill>
                  <a:srgbClr val="00529F"/>
                </a:solidFill>
              </a:rPr>
              <a:t>SZÁMALK Szakközépiskola</a:t>
            </a:r>
          </a:p>
        </p:txBody>
      </p:sp>
    </p:spTree>
    <p:extLst>
      <p:ext uri="{BB962C8B-B14F-4D97-AF65-F5344CB8AC3E}">
        <p14:creationId xmlns:p14="http://schemas.microsoft.com/office/powerpoint/2010/main" val="254996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Értse az információs rendszerek tervezésének, specifikációinak, fejlesztésének, tesztelésének, integrációjának és bevezetésének technikai szempontjait;</a:t>
            </a:r>
          </a:p>
          <a:p>
            <a:pPr marL="228600" lvl="0" indent="-228600">
              <a:buFont typeface="+mj-lt"/>
              <a:buAutoNum type="arabicPeriod"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Tisztán lássa a relációs adatbázisok és adattárházak alapelveivel és alkalmazási területeivel; értse a relációs modellt és a lekérdező nyelveket. legyen tájékozott az adatbázisok lényeges adminisztrációs és adatvédelmi kérdéseiben;</a:t>
            </a:r>
          </a:p>
          <a:p>
            <a:pPr marL="228600" lvl="0" indent="-228600">
              <a:buFont typeface="+mj-lt"/>
              <a:buAutoNum type="arabicPeriod"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Értse a szoftvertervezési módszereket és technikákat;</a:t>
            </a:r>
          </a:p>
          <a:p>
            <a:pPr marL="228600" lvl="0" indent="-228600">
              <a:buFont typeface="+mj-lt"/>
              <a:buAutoNum type="arabicPeriod"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Tisztán lássa a felhasználói felülettel, a weboldalakkal és a hipermédiával kapcsolatos tervezési alapelveket; értse a HTML és XML alapelemeit.</a:t>
            </a:r>
          </a:p>
          <a:p>
            <a:pPr marL="228600" lvl="0" indent="-228600">
              <a:buFont typeface="+mj-lt"/>
              <a:buAutoNum type="arabicPeriod"/>
            </a:pP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tananyag nagy részben lefedi a régi és az új OKJ 1. éves tananyagait. Egyrészt több annál, másrészt kevesebb. </a:t>
            </a: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4242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projekt keretében létrehozott magyar nyelvű EUCIP Core portálra feltöltött </a:t>
            </a:r>
            <a:r>
              <a:rPr lang="hu-HU" sz="1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tanulást segítő anyagok</a:t>
            </a:r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(tananyagok, gyakorló tesztek, prezentációk) használták a tanulók a felkészülés során.</a:t>
            </a:r>
          </a:p>
          <a:p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Nagy segítség lesz a már elkészült új magyar nyelvű tananyag, mely több képpel, összefoglaló táblázattal érthető magyarázattal rendelkezik. </a:t>
            </a:r>
          </a:p>
          <a:p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Szükség van a felkészülésre irányuló különórákra, sőt az eddig ráfordítottnál nagyobb mértékben. Valamint a tananyag tartalmának bevonása a kötelező órák körébe.</a:t>
            </a:r>
          </a:p>
          <a:p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Nagyon nagy segítség lesz azoknak a gyakorlótesztek elkészülése, amelyek a jelenlegieknél közelebb állnak az éles tesztekhez mind tartalmukban, mind típusukban, mind nehézségükben. Ennek segítségével jobban fel tudják mérni a tanulók a felkészültségüket, ami egyrészt a tapasztalt elbizakodottság ellenszere, másrészt a felkészülés közbeni számonkérésekre használva a tanulási motivációt is előmozdítja.</a:t>
            </a:r>
          </a:p>
          <a:p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0854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Összefoglalásként elmondható, hogy az informatikai képzéseket folytató iskoláknak javasoljuk az EUCIP Core minősítést, mert az arra való felkészítés jó hatékonysággal megvalósítható. A motivált diákok bizonyították, hogy az informatikai képzésben már a 9-12. év végére, sokkal felkészültebben és eredményesebben az OKJ vizsga időszakában jó eredményeket képesek elérni mind magyar nyelvű, mind az angol nyelvű vizsgákon.</a:t>
            </a:r>
            <a:endParaRPr lang="hu-HU"/>
          </a:p>
          <a:p>
            <a:endParaRPr lang="hu-HU">
              <a:effectLst/>
            </a:endParaRPr>
          </a:p>
          <a:p>
            <a:endParaRPr lang="hu-HU"/>
          </a:p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5904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>
                <a:solidFill>
                  <a:srgbClr val="00529F"/>
                </a:solidFill>
                <a:effectLst/>
                <a:latin typeface="Arial" charset="0"/>
                <a:ea typeface="+mn-ea"/>
                <a:cs typeface="+mn-cs"/>
              </a:rPr>
              <a:t>A szervezetek többsége az informatikai eszközeiket első sorban irodai munkavégzésre, adminisztrációra, dokumentum- és adatkezelésre, nyilvántartások vezetésére, továbbá pénzügyi és számviteli területeken használják, éppen ezért az informatikai infrastrukturális fejlesztéseket is ezek függvényében valósítják meg. Ezeknél a fejlesztéseknél azonban ritkán vizsgálják azt, hogy azok mennyire támogatják optimálisan a szervezeten belüli üzleti, illetve működési folyamatokat.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913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hu-HU" dirty="0"/>
              <a:t>A bevezető alapismereteket követően bemutatjuk a rendszerfejlesztés életciklusát (a rendszerfejlesztési szakaszokat) és a legjellemzőbb klasszikus rendszerfejlesztési életciklus modelleket.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dirty="0"/>
              <a:t>Külön tárgyaljuk a fejlesztési követelményekre vonatkozó specifikáció tartalmát, továbbá a szervezeti és technikai specifikáció előírásait.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dirty="0"/>
              <a:t>A tanuláshoz készített tananyag következő részében megtalálja a rendszerfejlesztés felvázolt életciklus szakaszaiban használatos CASE (Computer </a:t>
            </a:r>
            <a:r>
              <a:rPr lang="hu-HU" dirty="0" err="1"/>
              <a:t>Aided</a:t>
            </a:r>
            <a:r>
              <a:rPr lang="hu-HU" dirty="0"/>
              <a:t> System </a:t>
            </a:r>
            <a:r>
              <a:rPr lang="hu-HU" dirty="0" err="1"/>
              <a:t>Engineering</a:t>
            </a:r>
            <a:r>
              <a:rPr lang="hu-HU" dirty="0"/>
              <a:t>: számítógéppel támogatott szoftver-fejlesztés) eszközöket, majd megfelelő részletességgel tárgyalja a tananyag a különböző fejlesztő eszközöket (szerkesztő hibakereső, fordító, tesztelő eszközök) és azok használatát is.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dirty="0"/>
              <a:t>A rendszerfejlesztésnek igen fontos szakasza a tesztelés és a rendszer bevezetése. Ezzel külön is foglalkozik a </a:t>
            </a:r>
            <a:r>
              <a:rPr lang="hu-HU" dirty="0" err="1"/>
              <a:t>a</a:t>
            </a:r>
            <a:r>
              <a:rPr lang="hu-HU" baseline="0" dirty="0"/>
              <a:t> tananyag</a:t>
            </a:r>
            <a:r>
              <a:rPr lang="hu-HU" dirty="0"/>
              <a:t>, a tanuló részleteiben megismerheti a különböző teszttípusokat.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dirty="0"/>
              <a:t>A rendszerimplementációs (bevezetés) fázisban lévő feladatokat (szoftver átadás, adatmigráció, betanítás, felhasználói támogatás) is megismerheti</a:t>
            </a:r>
            <a:r>
              <a:rPr lang="hu-HU" baseline="0" dirty="0"/>
              <a:t> a tanuló</a:t>
            </a:r>
            <a:r>
              <a:rPr lang="hu-HU" dirty="0"/>
              <a:t>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7210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hu-H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Szoros kapcsolatot termet meg az adatbázis a szervezés és a programozás között. Így elengedhetetlen ennek a témának is az ismerete.</a:t>
            </a:r>
          </a:p>
          <a:p>
            <a:r>
              <a:rPr lang="hu-H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Cél: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tisztán lássa a relációs adatbázisok és adattárházak alapelveivel és </a:t>
            </a:r>
            <a:r>
              <a:rPr lang="hu-HU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alkalmazási területeivel kapcsolatos összefüggéseket; </a:t>
            </a:r>
            <a:endParaRPr lang="hu-H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értse a relációs modellt és a lekérdező nyelveket.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legyen tájékozott az adatbázisok lényeges adminisztrációs és adatvédelmi kérdéseiben;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53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hu-HU" dirty="0"/>
          </a:p>
          <a:p>
            <a:r>
              <a:rPr lang="hu-HU" dirty="0"/>
              <a:t>A modul tartalmazza a szoftverfejlesztés alapfogalmait, a vizsgázónak tudnia kell, hogy milyen programozási módszertanok léteznek, mi a különbség közöttük.</a:t>
            </a:r>
          </a:p>
          <a:p>
            <a:endParaRPr lang="hu-HU" dirty="0"/>
          </a:p>
          <a:p>
            <a:r>
              <a:rPr lang="hu-HU" dirty="0"/>
              <a:t>A tananyag különböző módszertanok bemutatásával kezdődik, a hangsúly az objektumorientált (OO) paradigma felé tolódik. Külön fejezet foglalkozik az objektumorientált programozással (OOP), a fogalmak és a tervezés ismertetésével. Felvázolásra kerülnek a különböző licencezési követelmények is.</a:t>
            </a:r>
          </a:p>
          <a:p>
            <a:r>
              <a:rPr lang="hu-HU" dirty="0"/>
              <a:t>A programozás két sarokköve, az adatok tárolására szolgáló adatstruktúrák és az ezeken dolgozó algoritmusok elve is részletezésre kerül.</a:t>
            </a:r>
          </a:p>
          <a:p>
            <a:r>
              <a:rPr lang="hu-HU" dirty="0"/>
              <a:t>Miután elemzésre kerültek a programozás során használható konstrukciók, szóba kerül a tesztelés és a dokumentálás is. A tananyag végén egyszerű programozási példákat mutatunk be.</a:t>
            </a:r>
          </a:p>
          <a:p>
            <a:endParaRPr lang="hu-HU" dirty="0"/>
          </a:p>
          <a:p>
            <a:r>
              <a:rPr lang="hu-HU" dirty="0"/>
              <a:t>A tudásterület fontos része a karbantartás, ugyanis annak később felmerülő költségvonzatairól,  már a fejlesztések megkezdésekor  célszerű elgondolkodni.</a:t>
            </a:r>
          </a:p>
          <a:p>
            <a:endParaRPr lang="hu-HU" dirty="0"/>
          </a:p>
          <a:p>
            <a:r>
              <a:rPr lang="hu-HU" dirty="0"/>
              <a:t>A rendszerfejlesztésnek igen fontos szakasza a tesztelés és a rendszer bevezetése. Ezzel külön is kell foglalkoznia, részleteiben megismerheti a különböző teszttípusokat. A rendszerimplementációs (bevezetés) fázisban lévő feladatokkal is megismerkedik a tanuló (szoftver átadás, adatmigráció, betanítás, felhasználói támogatás). </a:t>
            </a:r>
          </a:p>
          <a:p>
            <a:r>
              <a:rPr lang="hu-HU" dirty="0"/>
              <a:t>Végezetül megismerkedik a legfontosabb rendszerfejlesztési dokumentumokkal. </a:t>
            </a:r>
          </a:p>
          <a:p>
            <a:r>
              <a:rPr lang="hu-HU" dirty="0"/>
              <a:t>Célunk az, hogy a folyamatot és összefüggéseket ismerjen meg a tanuló.</a:t>
            </a:r>
            <a:r>
              <a:rPr lang="hu-HU" baseline="0" dirty="0"/>
              <a:t>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5188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/>
              <a:t>A weblap századunk fontos  kommunikációs eszközévé nőtte ki magát. Ahhoz, hogy ezt az eszközt hatékonyan tudjuk használni, meg kell ismerni az alapvető kommunikációs fogalmakkal, meg kell ismerni az információközlés hatékony módjait.</a:t>
            </a:r>
          </a:p>
          <a:p>
            <a:r>
              <a:rPr lang="hu-HU"/>
              <a:t>A tananyag bevezető részeiben olvashat a felhasználói interfész szöveges, grafikus és hang alapú típusairól, valamint megismerkedhet a az emberi érzékszervek felé való információközlésre alkalmas technológiákkal.  Megismerkedik olyan modellekkel, melyek segítségével a interfész hatékonysága tesztelhető.</a:t>
            </a:r>
          </a:p>
          <a:p>
            <a:r>
              <a:rPr lang="hu-HU"/>
              <a:t>A következő fejezetben betekintést nyerhet a weblapok kialakításának grafikai, ergonómiai követelményeivel. Tanulhat a különböző multimédiás elemek jellemzőiről, használatukról.  Olvashat arról, miképp kell használni ezeket az elemeket a honlapon.</a:t>
            </a:r>
          </a:p>
          <a:p>
            <a:r>
              <a:rPr lang="hu-HU"/>
              <a:t>Külön fejezetben tárgyaljuk az Internet és a WWW történetét, a hipertext és hipermédia fogalmát. Megmutatjuk milyen alapvető részei vannak egy weboldalnak, megvizsgáljuk a különböző navigációs lehetőségeket.</a:t>
            </a:r>
          </a:p>
          <a:p>
            <a:r>
              <a:rPr lang="hu-HU"/>
              <a:t>Megvizsgáljuk, miképp lehet felhasználóbarát honlapokat tervezni, milyen elveket kell betartani a  a szövegek, képek, színek, betűtípusok használatakor. Betekintést kaphat a projektalapú webtervezés elveiről is.  </a:t>
            </a:r>
          </a:p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9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fenti struktúrából adódnak</a:t>
            </a:r>
            <a:r>
              <a:rPr lang="hu-HU" sz="1200" b="0" u="sng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a</a:t>
            </a:r>
            <a:r>
              <a:rPr lang="en-US" sz="1200" b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zok</a:t>
            </a: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azonosságok</a:t>
            </a: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és </a:t>
            </a:r>
            <a:r>
              <a:rPr lang="en-US" sz="1200" b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különbözőségek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melyek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jellemezik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négy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iskola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vizsgázó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diákjait</a:t>
            </a:r>
            <a:r>
              <a:rPr lang="hu-H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Bár minden szakma a kékkel jelölt években azonos tanterv szerint halad, mégis mutatkoznak különbözőségek a szakok  között.  Ez a modul alapvetően  sok programozási ismeretet tartalmaz, mely iránt inkább a szoftverfejlesztő szakon tanulók érdeklődnek. Az informatikai rendszergazda szak diákjait kevésbé fogja meg ez a terület, nagyobb az ellenállás bennük a téma iránt. A 14. év végére is kevésbé mély ismeretekkel rendelkeznek a témában, ráadásul a 14. évfolyamon ők már nem tanulnak sem </a:t>
            </a:r>
            <a:r>
              <a:rPr lang="hu-HU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webprogramozást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programozást. Ezért a felkészítés során erre külön figyelmet kell szentelni az IRÜ esetében.  </a:t>
            </a:r>
            <a:endParaRPr lang="hu-HU" b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7670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iskolák „rendes” tananyaga a tanult szakmától függően kisebb-nagyobb mértékben lefedi követelményeket, de nem teljes mértékben. Ezért az órarendi tanórákon folyó tanítás nyilvánvalóan hozzájárul a felkészítéshez; illetve szükség van célirányosan a felkészítésre szervezett különórákra.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Ez a modul alapvetően  sok programozási ismeretet tartalmaz, mely iránt inkább a szoftverfejlesztő szakon tanulók érdeklődnek, akik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már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szakképzésben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mélyebb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ismeretekre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tesznek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szert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programozás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területén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Az informatikai rendszergazda és a CAD-CAM </a:t>
            </a:r>
            <a:r>
              <a:rPr lang="hu-HU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kézés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esetében a </a:t>
            </a:r>
            <a:r>
              <a:rPr lang="hu-HU" sz="12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felészítés</a:t>
            </a:r>
            <a:r>
              <a:rPr lang="hu-HU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során külön figyelmet kell szentelni erre a modulra.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sikeres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vizsgák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aránya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alapján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Fejlesztés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/Build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modul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esetében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angol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nyelven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vizsgázók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teljesítettek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sikeresebben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b="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167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iskolák végzős, 12.</a:t>
            </a:r>
            <a:r>
              <a:rPr lang="hu-HU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13. osztályos tanulói vállalták a vizsgákat, illetve a SZÁMALK – Szalézi iskola esetében a 14 . (végzős) évfolyam hallgatói. </a:t>
            </a:r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Galamb</a:t>
            </a:r>
            <a:r>
              <a:rPr lang="hu-HU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iskola 13. évfolyamos CAD-CAM szakon tanuló hallgatóinak kevésbé sikerült a vizsga. A CAD-CAM szakma szakterülete egyik témához sem áll igazán közel.</a:t>
            </a:r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Build modul közepes teljesítménye jelzi, hogy a fejlesztői, programozói ismereteket jobban, hatékonyabban kell tanítani, továbbá a felkészítés során, a vizsgán számonkért speciális ismeretek oktatására nagyobb hangsúlyt kell fektetni. </a:t>
            </a:r>
          </a:p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BE799-5422-4B20-B48F-EEFE94ED13C7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151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különórákon való részvétel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-- a tanárok beszámolója szerint – változó vagy gyenge volt.</a:t>
            </a:r>
            <a:r>
              <a:rPr lang="hu-H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Egyrészt a középiskolás korosztály nagyon nehezen motiválható bármilyen, a kötelezőn túli munkára, erőfeszítésre (de még a kötelezőre is).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tanári beszámolók többsége szerint kimutatható </a:t>
            </a:r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eredmények és a felkészítésen való részvétel közötti összefüggés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ami persze nem meglepő.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tanárok beszámolóiból az szűrhető le, hogy akik eljártak a felkészítő órákra, foglalkoztak az anyaggal, jobban teljesítettek.</a:t>
            </a:r>
          </a:p>
          <a:p>
            <a:r>
              <a:rPr lang="hu-H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Rontotta a teljesítményt</a:t>
            </a:r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hogy a vizsgára jelentkezők közül többen nem jól mérték fel a nyelvtudásukat, és az angol nyelvű vizsgateszt választása még külön nehézség elé állította őket. </a:t>
            </a:r>
          </a:p>
          <a:p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eredeti angol szövegek sok helyen rettentő körmönfontak, túlbonyolítottak.</a:t>
            </a:r>
          </a:p>
          <a:p>
            <a:pPr lvl="0"/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Sok vizsgázónál az OKJ-vizsgák közelsége miatt nem jutott a felkészülésre annyi idő;</a:t>
            </a:r>
          </a:p>
          <a:p>
            <a:pPr lvl="0"/>
            <a:r>
              <a:rPr lang="hu-H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Tapasztalat, hogy a vizsgán többek kapkodtak, a rendelkezésre álló időt sem használták ki, nem értelmezték, nem értették pontosan a kérdéseket;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A1A75-10AF-4248-9EBD-0588B87D415B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811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>
            <a:lvl1pPr>
              <a:defRPr>
                <a:solidFill>
                  <a:srgbClr val="003562"/>
                </a:solidFill>
              </a:defRPr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6037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63E6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ACE8-B908-4BCA-B0D2-2F2B4B9F69E4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626-3263-4034-AABE-E6A8B7903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617-5A3E-46AE-94D1-EC8B61E0CF3F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B40D-ECE2-48C4-9749-F5CDA86993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4814-E5D6-478B-BFEB-3B058E46087F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6DB3-225E-42DC-8356-A0C793081D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2FE1-15C6-4379-867E-DC2F33BA7243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247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03647" y="2906713"/>
            <a:ext cx="7091065" cy="2826543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63E6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3BC4-C46E-4DB3-ABA1-770966218DD7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7136-309F-4477-99E1-7BFBD30C70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8047-A0FE-46B9-8291-14DCB3E381BD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7654-F071-4C4C-A7D9-961E9CA329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6781-2A44-4AAD-BB4C-CD9C91A27BE9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02BF-B2D7-4ECA-9710-81152EA219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1C7E-F4B5-4B68-AA30-B84445760021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EDED-793D-4F9A-B8B3-7DF953EA1F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A325-B8B2-4EA5-B4DC-065DE9D9C9E6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0F60-0E95-4D89-9E24-BB05CC6542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C2C4-E2C5-4ADE-A4CB-ABBDF08E8EC8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7DA6-C362-48FC-80E1-940F0DEEC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5D8A-E461-4925-92FA-AB2AE71C2962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F6E-48C7-4EDD-B822-5701A7F4C60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8287"/>
                </a:solidFill>
              </a:defRPr>
            </a:lvl1pPr>
          </a:lstStyle>
          <a:p>
            <a:fld id="{953B8B21-AA05-40C7-B7DF-ACC7F8671153}" type="datetime1">
              <a:rPr lang="hu-HU" smtClean="0"/>
              <a:pPr/>
              <a:t>2016.10.19.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18287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264188" y="6356350"/>
            <a:ext cx="2422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8287"/>
                </a:solidFill>
              </a:defRPr>
            </a:lvl1pPr>
          </a:lstStyle>
          <a:p>
            <a:fld id="{BE444141-70AE-4D6B-97D6-8B67CD6A4CB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63E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356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356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56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56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356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966838"/>
          </a:xfrm>
        </p:spPr>
        <p:txBody>
          <a:bodyPr>
            <a:normAutofit/>
          </a:bodyPr>
          <a:lstStyle/>
          <a:p>
            <a:r>
              <a:rPr lang="hu-HU" sz="6000" b="1"/>
              <a:t>EUCIP konferencia</a:t>
            </a:r>
            <a:r>
              <a:rPr lang="hu-HU" sz="6000" b="1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hu-HU" sz="6000" b="1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sz="3100">
                <a:solidFill>
                  <a:schemeClr val="accent1">
                    <a:lumMod val="75000"/>
                  </a:schemeClr>
                </a:solidFill>
              </a:rPr>
              <a:t>2016. </a:t>
            </a:r>
            <a:r>
              <a:rPr lang="hu-HU" sz="3100">
                <a:solidFill>
                  <a:schemeClr val="accent1">
                    <a:lumMod val="75000"/>
                  </a:schemeClr>
                </a:solidFill>
              </a:rPr>
              <a:t>október 20.</a:t>
            </a:r>
            <a:br>
              <a:rPr lang="hu-HU">
                <a:solidFill>
                  <a:schemeClr val="accent1">
                    <a:lumMod val="75000"/>
                  </a:schemeClr>
                </a:solidFill>
              </a:rPr>
            </a:br>
            <a:r>
              <a:rPr lang="hu-HU" sz="3100">
                <a:solidFill>
                  <a:schemeClr val="accent1">
                    <a:lumMod val="75000"/>
                  </a:schemeClr>
                </a:solidFill>
              </a:rPr>
              <a:t>Cséfalvay Katalin</a:t>
            </a:r>
            <a:endParaRPr lang="hu-HU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179512" y="4941168"/>
            <a:ext cx="8712968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063E6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hu-H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343174"/>
          </a:xfrm>
        </p:spPr>
        <p:txBody>
          <a:bodyPr/>
          <a:lstStyle/>
          <a:p>
            <a:r>
              <a:rPr lang="hu-HU" b="1">
                <a:solidFill>
                  <a:srgbClr val="FF0000"/>
                </a:solidFill>
              </a:rPr>
              <a:t>Fejlesztés (BUILD</a:t>
            </a:r>
            <a:r>
              <a:rPr lang="hu-HU" b="1">
                <a:solidFill>
                  <a:srgbClr val="FF0000"/>
                </a:solidFill>
              </a:rPr>
              <a:t>) modul</a:t>
            </a:r>
            <a:endParaRPr lang="hu-HU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Fejlesztés modul illeszkedése  a szakképesítéshez</a:t>
            </a:r>
          </a:p>
        </p:txBody>
      </p:sp>
      <p:pic>
        <p:nvPicPr>
          <p:cNvPr id="1026" name="Kép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5262673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ekerekített téglalap feliratnak 3"/>
          <p:cNvSpPr/>
          <p:nvPr/>
        </p:nvSpPr>
        <p:spPr>
          <a:xfrm>
            <a:off x="6156176" y="3356992"/>
            <a:ext cx="2736304" cy="3240360"/>
          </a:xfrm>
          <a:prstGeom prst="wedgeRoundRectCallout">
            <a:avLst>
              <a:gd name="adj1" fmla="val -71833"/>
              <a:gd name="adj2" fmla="val -3921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200"/>
              <a:t>Összes informatikai területen ugyanazt az alapképzést kapják a diákok .</a:t>
            </a:r>
            <a:br>
              <a:rPr lang="hu-HU" sz="2200"/>
            </a:br>
            <a:br>
              <a:rPr lang="hu-HU" sz="2200"/>
            </a:br>
            <a:r>
              <a:rPr lang="hu-HU" sz="2200"/>
              <a:t>A 2. 3. és 4. rész ismeretei részét képzik a tanultaknak.</a:t>
            </a:r>
          </a:p>
        </p:txBody>
      </p:sp>
      <p:sp>
        <p:nvSpPr>
          <p:cNvPr id="6" name="Lekerekített téglalap feliratnak 5"/>
          <p:cNvSpPr/>
          <p:nvPr/>
        </p:nvSpPr>
        <p:spPr>
          <a:xfrm>
            <a:off x="6084168" y="1367891"/>
            <a:ext cx="2736304" cy="1872208"/>
          </a:xfrm>
          <a:prstGeom prst="wedgeRoundRectCallout">
            <a:avLst>
              <a:gd name="adj1" fmla="val -45476"/>
              <a:gd name="adj2" fmla="val -4239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200"/>
              <a:t>Az 1. rész ismeretei csak kis mértékben szerepelnek a jelenlegi tantervben.</a:t>
            </a:r>
          </a:p>
        </p:txBody>
      </p:sp>
    </p:spTree>
    <p:extLst>
      <p:ext uri="{BB962C8B-B14F-4D97-AF65-F5344CB8AC3E}">
        <p14:creationId xmlns:p14="http://schemas.microsoft.com/office/powerpoint/2010/main" val="334685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11522" y="1124744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hu-HU"/>
              <a:t>A felkészítés, a tesztvizsga és az éles szakmai vizsga tapasztalatai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1403647" y="2906713"/>
            <a:ext cx="7091065" cy="31145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/>
              <a:t>Mit tartalmaz a fejlesztés modul?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/>
              <a:t>A magyar OKJ és az EUCIP </a:t>
            </a:r>
            <a:r>
              <a:rPr lang="hu-HU" sz="2400"/>
              <a:t>BUILD modulja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/>
              <a:t>A </a:t>
            </a:r>
            <a:r>
              <a:rPr lang="hu-HU" sz="2400"/>
              <a:t>felkészítés, a tesztvizsga és az éles szakmai vizsga tapasztalatai</a:t>
            </a:r>
          </a:p>
          <a:p>
            <a:pPr lvl="1"/>
            <a:r>
              <a:rPr lang="hu-HU" sz="2000"/>
              <a:t>A felkészítésben résztvevő tanulók köre</a:t>
            </a:r>
          </a:p>
          <a:p>
            <a:pPr lvl="1"/>
            <a:r>
              <a:rPr lang="hu-HU" sz="2000"/>
              <a:t>A felkészítésben résztvevő szaktanárok</a:t>
            </a:r>
          </a:p>
          <a:p>
            <a:pPr lvl="1"/>
            <a:r>
              <a:rPr lang="hu-HU" sz="2000"/>
              <a:t>A rendelkezésre álló angol/magyar nyelvű tananyagok és tesztek</a:t>
            </a:r>
          </a:p>
        </p:txBody>
      </p:sp>
      <p:sp>
        <p:nvSpPr>
          <p:cNvPr id="6" name="Nyíl: jobbra mutató 5"/>
          <p:cNvSpPr/>
          <p:nvPr/>
        </p:nvSpPr>
        <p:spPr>
          <a:xfrm>
            <a:off x="840071" y="3901992"/>
            <a:ext cx="576064" cy="219633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5311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/>
              <a:t> Mely tartalommal tudnak megbirkózni külön felkészítés nélkül 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Sok programozási ismeret 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informatikai rendszergazda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szoftverfejlesztő képzés </a:t>
            </a:r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/>
          </p:nvPr>
        </p:nvGraphicFramePr>
        <p:xfrm>
          <a:off x="395536" y="3356992"/>
          <a:ext cx="8229600" cy="2994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2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39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Build</a:t>
                      </a:r>
                      <a:endParaRPr lang="hu-HU" sz="2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 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2600" u="none" strike="noStrike">
                          <a:effectLst/>
                        </a:rPr>
                        <a:t>sikeres vizsga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600" u="none" strike="noStrike">
                          <a:effectLst/>
                        </a:rPr>
                        <a:t>34%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2600" u="none" strike="noStrike">
                          <a:effectLst/>
                        </a:rPr>
                        <a:t>átlagos eredmény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600" u="none" strike="noStrike">
                          <a:effectLst/>
                        </a:rPr>
                        <a:t>51%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HU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2600" u="none" strike="noStrike">
                          <a:effectLst/>
                        </a:rPr>
                        <a:t>sikeres vizsga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600" u="none" strike="noStrike">
                          <a:effectLst/>
                        </a:rPr>
                        <a:t>31%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HU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2600" u="none" strike="noStrike">
                          <a:effectLst/>
                        </a:rPr>
                        <a:t>átlagos eredmény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600" u="none" strike="noStrike">
                          <a:effectLst/>
                        </a:rPr>
                        <a:t>51%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EN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2600" u="none" strike="noStrike">
                          <a:effectLst/>
                        </a:rPr>
                        <a:t>sikeres vizsga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600" u="none" strike="noStrike">
                          <a:effectLst/>
                        </a:rPr>
                        <a:t>56%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 </a:t>
                      </a:r>
                      <a:endParaRPr lang="hu-HU" sz="2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2600" u="none" strike="noStrike">
                          <a:effectLst/>
                        </a:rPr>
                        <a:t>EN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2600" u="none" strike="noStrike">
                          <a:effectLst/>
                        </a:rPr>
                        <a:t>átlagos eredmény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2600" u="none" strike="noStrike">
                          <a:effectLst/>
                        </a:rPr>
                        <a:t>55%</a:t>
                      </a:r>
                      <a:endParaRPr lang="hu-HU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0" marR="8730" marT="873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04632"/>
            <a:ext cx="8740080" cy="318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89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hu-HU" sz="3200"/>
              <a:t>Az iskolai informatikai oktatásból kik, milyen szakosok, hányadik osztályba járók vállalták a vizsgákat?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/>
          </p:nvPr>
        </p:nvGraphicFramePr>
        <p:xfrm>
          <a:off x="1097532" y="2204864"/>
          <a:ext cx="6948936" cy="3816424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3199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9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FEJLESZTÉS MODUL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Galamb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Öveges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SZÁMALK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8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Vizsgázók száma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8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Ebből sikeres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18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8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Sikeres vizsgázók aránya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60%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20%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72%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Átlagos teljesítmény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56%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50%</a:t>
                      </a:r>
                      <a:endParaRPr lang="hu-H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62%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785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Autofit/>
          </a:bodyPr>
          <a:lstStyle/>
          <a:p>
            <a:r>
              <a:rPr lang="hu-HU" sz="3200"/>
              <a:t>Milyen nehézségek és sikerélmények jellemezték a modul tartalmának feldolgozását és a vizsgát ?</a:t>
            </a:r>
            <a:br>
              <a:rPr lang="hu-HU" sz="3200"/>
            </a:br>
            <a:endParaRPr lang="hu-HU" sz="320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OKJ vizsgára készültek, nem jutott elég idő a felkészülésre</a:t>
            </a:r>
          </a:p>
          <a:p>
            <a:pPr algn="just"/>
            <a:r>
              <a:rPr lang="hu-HU" dirty="0"/>
              <a:t>Vizsgafeladatok kérdéseinek értelmezésére nem szántak elég időt, kapkodtak </a:t>
            </a:r>
          </a:p>
          <a:p>
            <a:r>
              <a:rPr lang="hu-HU" dirty="0"/>
              <a:t>Nyelvi nehézségek</a:t>
            </a:r>
          </a:p>
          <a:p>
            <a:r>
              <a:rPr lang="hu-HU" dirty="0"/>
              <a:t>Felkészítésre szükség van</a:t>
            </a:r>
          </a:p>
          <a:p>
            <a:pPr algn="just"/>
            <a:r>
              <a:rPr lang="hu-HU" dirty="0"/>
              <a:t>Elektronikus tananyagra és tesztekre igényt tartanak</a:t>
            </a:r>
          </a:p>
        </p:txBody>
      </p:sp>
    </p:spTree>
    <p:extLst>
      <p:ext uri="{BB962C8B-B14F-4D97-AF65-F5344CB8AC3E}">
        <p14:creationId xmlns:p14="http://schemas.microsoft.com/office/powerpoint/2010/main" val="4151068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/>
              <a:t>A fejlesztés és a kísérlet tapasztalatainak összegzése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>
                <a:solidFill>
                  <a:srgbClr val="FF0000"/>
                </a:solidFill>
              </a:rPr>
              <a:t>Tanári szerep: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>
                <a:solidFill>
                  <a:srgbClr val="FF0000"/>
                </a:solidFill>
              </a:rPr>
              <a:t>Tanulásirányítás</a:t>
            </a:r>
            <a:r>
              <a:rPr lang="hu-HU"/>
              <a:t>:  inkább azokra a részekre kell helyezni  a hangsúlyt, ami a szakképzésben kisebb súllyal szerepel.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/>
              <a:t>A tananyagot az órák tematikájába érdemes beépíteni, egy-két külön felkészítési lehetősggel.</a:t>
            </a:r>
            <a:br>
              <a:rPr lang="hu-HU"/>
            </a:br>
            <a:endParaRPr lang="hu-HU"/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hu-HU">
                <a:solidFill>
                  <a:srgbClr val="FF0000"/>
                </a:solidFill>
              </a:rPr>
              <a:t>Egyéni felkészülés eLearning eszközökkel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/>
              <a:t>Az elkészült tananyag alapján – </a:t>
            </a:r>
            <a:r>
              <a:rPr lang="hu-HU">
                <a:solidFill>
                  <a:srgbClr val="FF0000"/>
                </a:solidFill>
              </a:rPr>
              <a:t>konzultációs </a:t>
            </a:r>
            <a:r>
              <a:rPr lang="hu-HU"/>
              <a:t>lehetőségekkel</a:t>
            </a:r>
            <a:r>
              <a:rPr lang="en-US"/>
              <a:t> </a:t>
            </a:r>
            <a:endParaRPr lang="hu-HU"/>
          </a:p>
          <a:p>
            <a:pPr lvl="1">
              <a:buFont typeface="Arial" panose="020B0604020202020204" pitchFamily="34" charset="0"/>
              <a:buChar char="•"/>
            </a:pPr>
            <a:r>
              <a:rPr lang="hu-HU"/>
              <a:t>Új magyar nyelvű tananyag – képekkel, közérthetőbb nyelvezettel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/>
              <a:t>Új gyakorlótesztek</a:t>
            </a:r>
          </a:p>
          <a:p>
            <a:pPr lvl="1"/>
            <a:endParaRPr lang="hu-HU"/>
          </a:p>
          <a:p>
            <a:pPr lvl="1"/>
            <a:endParaRPr lang="hu-HU"/>
          </a:p>
          <a:p>
            <a:pPr lvl="1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741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Kinek javasolható a modul?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583694"/>
              </p:ext>
            </p:extLst>
          </p:nvPr>
        </p:nvGraphicFramePr>
        <p:xfrm>
          <a:off x="251520" y="1916832"/>
          <a:ext cx="8568956" cy="3635585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26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4+1 éves</a:t>
                      </a:r>
                      <a:b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képzés</a:t>
                      </a:r>
                      <a:endParaRPr lang="hu-H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 éves </a:t>
                      </a:r>
                      <a:b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érettségi </a:t>
                      </a:r>
                      <a:b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utáni képzés</a:t>
                      </a:r>
                      <a:endParaRPr lang="hu-H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CAD_CAM</a:t>
                      </a:r>
                      <a:b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Informatikus</a:t>
                      </a:r>
                      <a:endParaRPr lang="hu-H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Gazdasági</a:t>
                      </a:r>
                      <a:b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informatikus</a:t>
                      </a:r>
                      <a:endParaRPr lang="hu-H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Informatikai</a:t>
                      </a:r>
                      <a:b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rendszer-üzemeltető</a:t>
                      </a:r>
                      <a:endParaRPr lang="hu-H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Szoftver</a:t>
                      </a: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fejlesztő</a:t>
                      </a:r>
                      <a:endParaRPr lang="hu-HU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12. év után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b="1">
                          <a:effectLst/>
                        </a:rPr>
                        <a:t>Első év után</a:t>
                      </a:r>
                      <a:endParaRPr lang="hu-H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u-HU" sz="4400">
                          <a:effectLst/>
                        </a:rPr>
                        <a:t>x</a:t>
                      </a: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u-HU" sz="4400">
                          <a:effectLst/>
                        </a:rPr>
                        <a:t>x</a:t>
                      </a:r>
                      <a:r>
                        <a:rPr lang="en-US" sz="4400">
                          <a:effectLst/>
                        </a:rPr>
                        <a:t> </a:t>
                      </a: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u-HU" sz="4400">
                          <a:effectLst/>
                        </a:rPr>
                        <a:t>x</a:t>
                      </a: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7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</a:rPr>
                        <a:t>13. év végén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000" b="1">
                          <a:effectLst/>
                        </a:rPr>
                        <a:t>Második év végén</a:t>
                      </a:r>
                      <a:endParaRPr lang="hu-H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4400">
                          <a:effectLst/>
                        </a:rPr>
                        <a:t> </a:t>
                      </a: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hu-HU" sz="4400">
                          <a:effectLst/>
                        </a:rPr>
                        <a:t>x</a:t>
                      </a:r>
                      <a:endParaRPr lang="hu-HU" sz="4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124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/>
              <a:t>Miért érdemes megszerezni az EUCIP bizonyítványt?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>
                <a:sym typeface="Wingdings" panose="05000000000000000000" pitchFamily="2" charset="2"/>
              </a:rPr>
              <a:t>A vállalkozások igénylik a </a:t>
            </a:r>
            <a:r>
              <a:rPr lang="hu-HU" b="1">
                <a:sym typeface="Wingdings" panose="05000000000000000000" pitchFamily="2" charset="2"/>
              </a:rPr>
              <a:t>cégre szabott gyakorlati segítséget </a:t>
            </a:r>
            <a:r>
              <a:rPr lang="hu-HU">
                <a:sym typeface="Wingdings" panose="05000000000000000000" pitchFamily="2" charset="2"/>
              </a:rPr>
              <a:t>a vállalati informatikai alkalmazások hatékonyságát </a:t>
            </a:r>
            <a:r>
              <a:rPr lang="hu-HU">
                <a:sym typeface="Wingdings" panose="05000000000000000000" pitchFamily="2" charset="2"/>
              </a:rPr>
              <a:t>illetően.</a:t>
            </a:r>
          </a:p>
          <a:p>
            <a:pPr marL="0" indent="0" algn="just">
              <a:buNone/>
            </a:pPr>
            <a:endParaRPr lang="hu-HU"/>
          </a:p>
          <a:p>
            <a:r>
              <a:rPr lang="hu-HU"/>
              <a:t>OKJ jól kiegészíthető az EUCIP tudásanyagával.</a:t>
            </a:r>
          </a:p>
          <a:p>
            <a:r>
              <a:rPr lang="hu-HU"/>
              <a:t>Angol nyelvű bizonyítvány is szerezhető.</a:t>
            </a:r>
          </a:p>
          <a:p>
            <a:r>
              <a:rPr lang="hu-HU"/>
              <a:t>Megfelelő alapot teremt a magasabb szintű tudás megszerzésére, rendszerben gondolkodásra </a:t>
            </a:r>
            <a:r>
              <a:rPr lang="hu-HU">
                <a:sym typeface="Wingdings" panose="05000000000000000000" pitchFamily="2" charset="2"/>
              </a:rPr>
              <a:t> előrelépési lehetőségek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963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/>
              <a:t>Köszönöm a figyelmet!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18</a:t>
            </a:fld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11522" y="1124744"/>
            <a:ext cx="7772400" cy="1362075"/>
          </a:xfrm>
        </p:spPr>
        <p:txBody>
          <a:bodyPr/>
          <a:lstStyle/>
          <a:p>
            <a:r>
              <a:rPr lang="hu-HU" dirty="0"/>
              <a:t>Mit tartalmaz </a:t>
            </a:r>
            <a:r>
              <a:rPr lang="hu-HU"/>
              <a:t>a </a:t>
            </a:r>
            <a:br>
              <a:rPr lang="hu-HU"/>
            </a:br>
            <a:r>
              <a:rPr lang="hu-HU"/>
              <a:t>fejlesztés </a:t>
            </a:r>
            <a:r>
              <a:rPr lang="hu-HU" dirty="0"/>
              <a:t>modul? 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1403647" y="2906713"/>
            <a:ext cx="7091065" cy="31145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/>
              <a:t>Mit tartalmaz a fejlesztés modul?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/>
              <a:t>A magyar OKJ és az EUCIP BUILD modulja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/>
              <a:t>A felkészítés, a tesztvizsga és az éles szakmai vizsga tapasztalatai</a:t>
            </a:r>
          </a:p>
          <a:p>
            <a:pPr lvl="1"/>
            <a:r>
              <a:rPr lang="hu-HU" sz="2000"/>
              <a:t>A felkészítésben résztvevő tanulók köre</a:t>
            </a:r>
          </a:p>
          <a:p>
            <a:pPr lvl="1"/>
            <a:r>
              <a:rPr lang="hu-HU" sz="2000"/>
              <a:t>A felkészítésben résztvevő szaktanárok</a:t>
            </a:r>
          </a:p>
          <a:p>
            <a:pPr lvl="1"/>
            <a:r>
              <a:rPr lang="hu-HU" sz="2000"/>
              <a:t>A rendelkezésre álló angol/magyar nyelvű tananyagok és tesztek</a:t>
            </a:r>
          </a:p>
        </p:txBody>
      </p:sp>
      <p:sp>
        <p:nvSpPr>
          <p:cNvPr id="2" name="Nyíl: jobbra mutató 1"/>
          <p:cNvSpPr/>
          <p:nvPr/>
        </p:nvSpPr>
        <p:spPr>
          <a:xfrm>
            <a:off x="781599" y="3028016"/>
            <a:ext cx="576064" cy="288032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2792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48464" cy="1143000"/>
          </a:xfrm>
        </p:spPr>
        <p:txBody>
          <a:bodyPr>
            <a:normAutofit fontScale="90000"/>
          </a:bodyPr>
          <a:lstStyle/>
          <a:p>
            <a:br>
              <a:rPr lang="hu-HU">
                <a:solidFill>
                  <a:srgbClr val="B00000"/>
                </a:solidFill>
              </a:rPr>
            </a:br>
            <a:r>
              <a:rPr lang="hu-HU">
                <a:solidFill>
                  <a:srgbClr val="B00000"/>
                </a:solidFill>
              </a:rPr>
              <a:t>A fejlesztés modul tananyagának kialakításakor is a vállalkozások igényei állnak a középpontban</a:t>
            </a:r>
            <a:endParaRPr lang="hu-HU" dirty="0">
              <a:solidFill>
                <a:srgbClr val="B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hu-HU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/>
              <a:t>Milyen programok segítenék az irodai </a:t>
            </a:r>
            <a:r>
              <a:rPr lang="hu-HU"/>
              <a:t>munkát?</a:t>
            </a:r>
          </a:p>
          <a:p>
            <a:pPr marL="0" indent="0" algn="ctr">
              <a:buNone/>
            </a:pPr>
            <a:r>
              <a:rPr lang="hu-HU"/>
              <a:t>Egyedi szoftverfejlesztés vagy kész szoftver? </a:t>
            </a:r>
            <a:endParaRPr lang="hu-HU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/>
              <a:t>Milyen </a:t>
            </a:r>
            <a:r>
              <a:rPr lang="hu-HU"/>
              <a:t>problémák merülhetnek fel </a:t>
            </a:r>
            <a:r>
              <a:rPr lang="hu-HU"/>
              <a:t>a vállalkozásoknál egy új program bevezetése során?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1090870"/>
              </p:ext>
            </p:extLst>
          </p:nvPr>
        </p:nvGraphicFramePr>
        <p:xfrm>
          <a:off x="1017948" y="1916832"/>
          <a:ext cx="7272808" cy="4727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819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5A9999-C89E-4774-A1E1-0BA1B4FD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4">
                                            <p:graphicEl>
                                              <a:dgm id="{3A5A9999-C89E-4774-A1E1-0BA1B4FD31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" fill="hold"/>
                                        <p:tgtEl>
                                          <p:spTgt spid="4">
                                            <p:graphicEl>
                                              <a:dgm id="{3A5A9999-C89E-4774-A1E1-0BA1B4FD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4">
                                            <p:graphicEl>
                                              <a:dgm id="{3A5A9999-C89E-4774-A1E1-0BA1B4FD3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0E29C-522B-4C32-85FC-1E568828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3F20E29C-522B-4C32-85FC-1E568828CC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dgm id="{3F20E29C-522B-4C32-85FC-1E568828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3F20E29C-522B-4C32-85FC-1E568828CC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79B1B8-A180-4159-9A1A-81E6F4986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C279B1B8-A180-4159-9A1A-81E6F49867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C279B1B8-A180-4159-9A1A-81E6F4986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C279B1B8-A180-4159-9A1A-81E6F4986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F3588D-46E8-4E87-BB1B-CF49069A6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7DF3588D-46E8-4E87-BB1B-CF49069A66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7DF3588D-46E8-4E87-BB1B-CF49069A6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7DF3588D-46E8-4E87-BB1B-CF49069A6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7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4F6A99-46D7-45CC-90C8-AB047156B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E14F6A99-46D7-45CC-90C8-AB047156B9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E14F6A99-46D7-45CC-90C8-AB047156B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E14F6A99-46D7-45CC-90C8-AB047156B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pPr lvl="0"/>
            <a:r>
              <a:rPr lang="hu-HU"/>
              <a:t>1. Rendszerfejlesztési folyamat és módszerek</a:t>
            </a:r>
            <a:br>
              <a:rPr lang="hu-HU"/>
            </a:br>
            <a:endParaRPr lang="hu-HU" sz="360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3140968"/>
            <a:ext cx="8229600" cy="3517851"/>
          </a:xfrm>
        </p:spPr>
        <p:txBody>
          <a:bodyPr>
            <a:normAutofit fontScale="85000" lnSpcReduction="10000"/>
          </a:bodyPr>
          <a:lstStyle/>
          <a:p>
            <a:r>
              <a:rPr lang="hu-HU"/>
              <a:t>A rendszerfejlesztés életciklusa, életciklus modellek</a:t>
            </a:r>
          </a:p>
          <a:p>
            <a:r>
              <a:rPr lang="hu-HU"/>
              <a:t>A  fejlesztési követelményekre vonatkozó specifikáció </a:t>
            </a:r>
          </a:p>
          <a:p>
            <a:r>
              <a:rPr lang="hu-HU"/>
              <a:t>CASE (Computer Aided System Engineering: számítógéppel támogatott szoftver-fejlesztés) eszközöket:  szerkesztő hibakereső, fordító, tesztelő eszközök </a:t>
            </a:r>
          </a:p>
          <a:p>
            <a:r>
              <a:rPr lang="hu-HU"/>
              <a:t>Tesztelés és a rendszer bevezetése</a:t>
            </a:r>
          </a:p>
          <a:p>
            <a:r>
              <a:rPr lang="hu-HU"/>
              <a:t>Rendszerfejlesztési dokumentumok</a:t>
            </a:r>
          </a:p>
          <a:p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0" y="226816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>
                <a:solidFill>
                  <a:srgbClr val="FF0000"/>
                </a:solidFill>
              </a:rPr>
              <a:t>Cél a folyamatok és összefüggések megismerése</a:t>
            </a:r>
            <a:endParaRPr lang="hu-HU" sz="3200"/>
          </a:p>
        </p:txBody>
      </p:sp>
      <p:grpSp>
        <p:nvGrpSpPr>
          <p:cNvPr id="7" name="Csoportba foglalás 6"/>
          <p:cNvGrpSpPr/>
          <p:nvPr/>
        </p:nvGrpSpPr>
        <p:grpSpPr>
          <a:xfrm>
            <a:off x="971600" y="2996952"/>
            <a:ext cx="3528392" cy="3456384"/>
            <a:chOff x="899592" y="2708920"/>
            <a:chExt cx="3528392" cy="3456384"/>
          </a:xfrm>
        </p:grpSpPr>
        <p:sp>
          <p:nvSpPr>
            <p:cNvPr id="5" name="Ellipszis 4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solidFill>
              <a:srgbClr val="B00000">
                <a:alpha val="78824"/>
              </a:srgb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BUILD</a:t>
              </a:r>
              <a:endParaRPr lang="hu-HU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Csoportba foglalás 7"/>
          <p:cNvGrpSpPr/>
          <p:nvPr/>
        </p:nvGrpSpPr>
        <p:grpSpPr>
          <a:xfrm>
            <a:off x="3901044" y="2979065"/>
            <a:ext cx="3528392" cy="3456384"/>
            <a:chOff x="899592" y="2708920"/>
            <a:chExt cx="3528392" cy="3456384"/>
          </a:xfrm>
          <a:solidFill>
            <a:srgbClr val="2F527D">
              <a:alpha val="72157"/>
            </a:srgbClr>
          </a:solidFill>
        </p:grpSpPr>
        <p:sp>
          <p:nvSpPr>
            <p:cNvPr id="9" name="Ellipszis 8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Szövegdoboz 9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spc="5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OKJ</a:t>
              </a:r>
              <a:endParaRPr lang="hu-HU" sz="36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04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u-HU"/>
              <a:t>2. Adatmenedzsment </a:t>
            </a:r>
            <a:r>
              <a:rPr lang="hu-HU" dirty="0"/>
              <a:t>és adatbázisok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dirty="0"/>
              <a:t>Adatbázis-kezelő rendszerek </a:t>
            </a:r>
            <a:r>
              <a:rPr lang="hu-HU"/>
              <a:t>és komponensei</a:t>
            </a:r>
          </a:p>
          <a:p>
            <a:pPr algn="just"/>
            <a:r>
              <a:rPr lang="hu-HU"/>
              <a:t>Relációs adatmodell, normalizálás</a:t>
            </a:r>
          </a:p>
          <a:p>
            <a:pPr algn="just"/>
            <a:r>
              <a:rPr lang="hu-HU"/>
              <a:t>Lekérdező </a:t>
            </a:r>
            <a:r>
              <a:rPr lang="hu-HU" dirty="0"/>
              <a:t>nyelvek –SQL</a:t>
            </a:r>
          </a:p>
          <a:p>
            <a:pPr algn="just"/>
            <a:r>
              <a:rPr lang="hu-HU" dirty="0"/>
              <a:t>Adatbázisokkal kapcsolatos feladatkörök</a:t>
            </a:r>
          </a:p>
          <a:p>
            <a:pPr algn="just"/>
            <a:r>
              <a:rPr lang="hu-HU" dirty="0"/>
              <a:t>Adatmodellezés, adatmodellek típusai</a:t>
            </a:r>
          </a:p>
          <a:p>
            <a:pPr algn="just"/>
            <a:r>
              <a:rPr lang="hu-HU"/>
              <a:t>Az </a:t>
            </a:r>
            <a:r>
              <a:rPr lang="hu-HU" dirty="0"/>
              <a:t>adatbázis-adminisztráció és karbantartás feladatai</a:t>
            </a:r>
          </a:p>
          <a:p>
            <a:pPr algn="just"/>
            <a:r>
              <a:rPr lang="hu-HU" dirty="0"/>
              <a:t>Adattárház, adatbányászat</a:t>
            </a:r>
          </a:p>
        </p:txBody>
      </p:sp>
      <p:grpSp>
        <p:nvGrpSpPr>
          <p:cNvPr id="7" name="Csoportba foglalás 6"/>
          <p:cNvGrpSpPr/>
          <p:nvPr/>
        </p:nvGrpSpPr>
        <p:grpSpPr>
          <a:xfrm>
            <a:off x="1884819" y="1772816"/>
            <a:ext cx="4759771" cy="4662633"/>
            <a:chOff x="899592" y="2708920"/>
            <a:chExt cx="3528392" cy="3456384"/>
          </a:xfrm>
          <a:solidFill>
            <a:srgbClr val="2F527D">
              <a:alpha val="72157"/>
            </a:srgbClr>
          </a:solidFill>
        </p:grpSpPr>
        <p:sp>
          <p:nvSpPr>
            <p:cNvPr id="8" name="Ellipszis 7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spc="5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OKJ</a:t>
              </a:r>
              <a:endParaRPr lang="hu-HU" sz="36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</p:grpSp>
      <p:grpSp>
        <p:nvGrpSpPr>
          <p:cNvPr id="4" name="Csoportba foglalás 3"/>
          <p:cNvGrpSpPr/>
          <p:nvPr/>
        </p:nvGrpSpPr>
        <p:grpSpPr>
          <a:xfrm>
            <a:off x="1763688" y="2850612"/>
            <a:ext cx="3528392" cy="3456384"/>
            <a:chOff x="899592" y="2708920"/>
            <a:chExt cx="3528392" cy="3456384"/>
          </a:xfrm>
        </p:grpSpPr>
        <p:sp>
          <p:nvSpPr>
            <p:cNvPr id="5" name="Ellipszis 4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solidFill>
              <a:srgbClr val="B00000">
                <a:alpha val="78824"/>
              </a:srgb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BUILD</a:t>
              </a:r>
              <a:endParaRPr lang="hu-HU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4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/>
              <a:t>3. Programozás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/>
              <a:t>Programtervezés</a:t>
            </a:r>
          </a:p>
          <a:p>
            <a:r>
              <a:rPr lang="hu-HU"/>
              <a:t>Adatstruktúrák és az ezeken dolgozó algoritmusok elve </a:t>
            </a:r>
          </a:p>
          <a:p>
            <a:r>
              <a:rPr lang="hu-HU"/>
              <a:t>Objektumorientált (OO) programozási elvek</a:t>
            </a:r>
          </a:p>
          <a:p>
            <a:r>
              <a:rPr lang="hu-HU"/>
              <a:t>Licencezési követelmények</a:t>
            </a:r>
          </a:p>
          <a:p>
            <a:r>
              <a:rPr lang="hu-HU"/>
              <a:t>Tesztelés és a dokumentálás</a:t>
            </a:r>
          </a:p>
          <a:p>
            <a:r>
              <a:rPr lang="hu-HU"/>
              <a:t>A tananyag végén egyszerű programozási példákat mutatunk be.</a:t>
            </a:r>
          </a:p>
          <a:p>
            <a:endParaRPr lang="hu-HU"/>
          </a:p>
        </p:txBody>
      </p:sp>
      <p:grpSp>
        <p:nvGrpSpPr>
          <p:cNvPr id="10" name="Csoportba foglalás 9"/>
          <p:cNvGrpSpPr/>
          <p:nvPr/>
        </p:nvGrpSpPr>
        <p:grpSpPr>
          <a:xfrm>
            <a:off x="1475656" y="1396612"/>
            <a:ext cx="5200216" cy="5408676"/>
            <a:chOff x="899592" y="2708920"/>
            <a:chExt cx="3528392" cy="3456384"/>
          </a:xfrm>
          <a:solidFill>
            <a:srgbClr val="2F527D">
              <a:alpha val="72157"/>
            </a:srgbClr>
          </a:solidFill>
        </p:grpSpPr>
        <p:sp>
          <p:nvSpPr>
            <p:cNvPr id="11" name="Ellipszis 10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spc="5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OKJ</a:t>
              </a:r>
              <a:endParaRPr lang="hu-HU" sz="36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</p:grpSp>
      <p:grpSp>
        <p:nvGrpSpPr>
          <p:cNvPr id="13" name="Csoportba foglalás 12"/>
          <p:cNvGrpSpPr/>
          <p:nvPr/>
        </p:nvGrpSpPr>
        <p:grpSpPr>
          <a:xfrm>
            <a:off x="1763688" y="2850612"/>
            <a:ext cx="3528392" cy="3456384"/>
            <a:chOff x="899592" y="2708920"/>
            <a:chExt cx="3528392" cy="3456384"/>
          </a:xfrm>
        </p:grpSpPr>
        <p:sp>
          <p:nvSpPr>
            <p:cNvPr id="14" name="Ellipszis 13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solidFill>
              <a:srgbClr val="B00000">
                <a:alpha val="78824"/>
              </a:srgb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BUILD</a:t>
              </a:r>
              <a:endParaRPr lang="hu-HU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395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hu-HU"/>
              <a:t>4. Felhasználói </a:t>
            </a:r>
            <a:r>
              <a:rPr lang="hu-HU"/>
              <a:t>interfész és webtervezés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21694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hu-HU" sz="2600"/>
              <a:t>Kommunikáció, információközlés hatékony módjai</a:t>
            </a:r>
          </a:p>
          <a:p>
            <a:pPr>
              <a:lnSpc>
                <a:spcPct val="130000"/>
              </a:lnSpc>
            </a:pPr>
            <a:r>
              <a:rPr lang="hu-HU" sz="2600"/>
              <a:t>A felhasználói interfész típusai, az  interfész hatékonysága</a:t>
            </a:r>
          </a:p>
          <a:p>
            <a:pPr>
              <a:lnSpc>
                <a:spcPct val="130000"/>
              </a:lnSpc>
            </a:pPr>
            <a:r>
              <a:rPr lang="hu-HU" sz="2600"/>
              <a:t>Internet és a WWW története, a hipertext és hipermédia fogalma </a:t>
            </a:r>
          </a:p>
          <a:p>
            <a:pPr>
              <a:lnSpc>
                <a:spcPct val="130000"/>
              </a:lnSpc>
            </a:pPr>
            <a:r>
              <a:rPr lang="hu-HU" sz="2600"/>
              <a:t>Weblapok kialakításának grafikai, ergonómiai követelményei</a:t>
            </a:r>
          </a:p>
          <a:p>
            <a:pPr>
              <a:lnSpc>
                <a:spcPct val="130000"/>
              </a:lnSpc>
            </a:pPr>
            <a:r>
              <a:rPr lang="hu-HU" sz="2600"/>
              <a:t>Multimédiás elemek jellemzői, használatuk</a:t>
            </a:r>
          </a:p>
          <a:p>
            <a:pPr>
              <a:lnSpc>
                <a:spcPct val="130000"/>
              </a:lnSpc>
            </a:pPr>
            <a:r>
              <a:rPr lang="hu-HU" sz="2600"/>
              <a:t>Weboldalak alapvető részei,  navigációs lehetőségek</a:t>
            </a:r>
          </a:p>
          <a:p>
            <a:pPr>
              <a:lnSpc>
                <a:spcPct val="130000"/>
              </a:lnSpc>
            </a:pPr>
            <a:r>
              <a:rPr lang="hu-HU" sz="2600"/>
              <a:t>Felhasználóbarát honlapok  </a:t>
            </a:r>
          </a:p>
          <a:p>
            <a:pPr>
              <a:lnSpc>
                <a:spcPct val="130000"/>
              </a:lnSpc>
            </a:pPr>
            <a:r>
              <a:rPr lang="hu-HU" sz="2600"/>
              <a:t>Projektalapú webtervezés elvei</a:t>
            </a:r>
          </a:p>
          <a:p>
            <a:pPr>
              <a:lnSpc>
                <a:spcPct val="130000"/>
              </a:lnSpc>
            </a:pPr>
            <a:endParaRPr lang="hu-HU" sz="2600"/>
          </a:p>
        </p:txBody>
      </p:sp>
      <p:grpSp>
        <p:nvGrpSpPr>
          <p:cNvPr id="4" name="Csoportba foglalás 3"/>
          <p:cNvGrpSpPr/>
          <p:nvPr/>
        </p:nvGrpSpPr>
        <p:grpSpPr>
          <a:xfrm>
            <a:off x="2843808" y="1751061"/>
            <a:ext cx="4759771" cy="4662633"/>
            <a:chOff x="899592" y="2708920"/>
            <a:chExt cx="3528392" cy="3456384"/>
          </a:xfrm>
          <a:solidFill>
            <a:srgbClr val="2F527D">
              <a:alpha val="72157"/>
            </a:srgbClr>
          </a:solidFill>
        </p:grpSpPr>
        <p:sp>
          <p:nvSpPr>
            <p:cNvPr id="5" name="Ellipszis 4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" name="Szövegdoboz 5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 spc="5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</a:rPr>
                <a:t>OKJ</a:t>
              </a:r>
              <a:endParaRPr lang="hu-HU" sz="3600" b="1" spc="5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endParaRPr>
            </a:p>
          </p:txBody>
        </p:sp>
      </p:grpSp>
      <p:grpSp>
        <p:nvGrpSpPr>
          <p:cNvPr id="7" name="Csoportba foglalás 6"/>
          <p:cNvGrpSpPr/>
          <p:nvPr/>
        </p:nvGrpSpPr>
        <p:grpSpPr>
          <a:xfrm>
            <a:off x="1763688" y="2850612"/>
            <a:ext cx="3528392" cy="3456384"/>
            <a:chOff x="899592" y="2708920"/>
            <a:chExt cx="3528392" cy="3456384"/>
          </a:xfrm>
        </p:grpSpPr>
        <p:sp>
          <p:nvSpPr>
            <p:cNvPr id="8" name="Ellipszis 7"/>
            <p:cNvSpPr/>
            <p:nvPr/>
          </p:nvSpPr>
          <p:spPr>
            <a:xfrm>
              <a:off x="899592" y="2708920"/>
              <a:ext cx="3528392" cy="3456384"/>
            </a:xfrm>
            <a:prstGeom prst="ellipse">
              <a:avLst/>
            </a:prstGeom>
            <a:solidFill>
              <a:srgbClr val="B00000">
                <a:alpha val="78824"/>
              </a:srgb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Szövegdoboz 8"/>
            <p:cNvSpPr txBox="1"/>
            <p:nvPr/>
          </p:nvSpPr>
          <p:spPr>
            <a:xfrm>
              <a:off x="1727684" y="2753817"/>
              <a:ext cx="1872208" cy="646331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hu-HU" sz="3600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BUILD</a:t>
              </a:r>
              <a:endParaRPr lang="hu-HU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569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11522" y="1124744"/>
            <a:ext cx="7772400" cy="1362075"/>
          </a:xfrm>
        </p:spPr>
        <p:txBody>
          <a:bodyPr/>
          <a:lstStyle/>
          <a:p>
            <a:r>
              <a:rPr lang="hu-HU"/>
              <a:t>A magyar OKJ és az EUCIP BUILD modulja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1403647" y="2906713"/>
            <a:ext cx="7091065" cy="31145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/>
              <a:t>Mit tartalmaz a fejlesztés modul?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/>
              <a:t>A magyar OKJ és az EUCIP </a:t>
            </a:r>
            <a:r>
              <a:rPr lang="hu-HU" sz="2400"/>
              <a:t>BUILD modulja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/>
              <a:t>A </a:t>
            </a:r>
            <a:r>
              <a:rPr lang="hu-HU" sz="2400"/>
              <a:t>felkészítés, a tesztvizsga és az éles szakmai vizsga tapasztalatai</a:t>
            </a:r>
          </a:p>
          <a:p>
            <a:pPr lvl="1"/>
            <a:r>
              <a:rPr lang="hu-HU" sz="2000"/>
              <a:t>A felkészítésben résztvevő tanulók köre</a:t>
            </a:r>
          </a:p>
          <a:p>
            <a:pPr lvl="1"/>
            <a:r>
              <a:rPr lang="hu-HU" sz="2000"/>
              <a:t>A felkészítésben résztvevő szaktanárok</a:t>
            </a:r>
          </a:p>
          <a:p>
            <a:pPr lvl="1"/>
            <a:r>
              <a:rPr lang="hu-HU" sz="2000"/>
              <a:t>A rendelkezésre álló angol/magyar nyelvű tananyagok és tesztek</a:t>
            </a:r>
          </a:p>
        </p:txBody>
      </p:sp>
      <p:sp>
        <p:nvSpPr>
          <p:cNvPr id="6" name="Nyíl: jobbra mutató 5"/>
          <p:cNvSpPr/>
          <p:nvPr/>
        </p:nvSpPr>
        <p:spPr>
          <a:xfrm>
            <a:off x="724010" y="3429000"/>
            <a:ext cx="576064" cy="288032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836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Kép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88" y="3564319"/>
            <a:ext cx="3354054" cy="3157156"/>
          </a:xfrm>
          <a:prstGeom prst="rect">
            <a:avLst/>
          </a:prstGeom>
        </p:spPr>
      </p:pic>
      <p:pic>
        <p:nvPicPr>
          <p:cNvPr id="27" name="Kép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520" y="3877932"/>
            <a:ext cx="3310404" cy="2675448"/>
          </a:xfrm>
          <a:prstGeom prst="rect">
            <a:avLst/>
          </a:prstGeom>
        </p:spPr>
      </p:pic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Fejlesztés modul és az OKJ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9</a:t>
            </a:fld>
            <a:endParaRPr lang="hu-HU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345987"/>
            <a:ext cx="3961237" cy="2311290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3268" y="1051173"/>
            <a:ext cx="3310404" cy="3094238"/>
          </a:xfrm>
          <a:prstGeom prst="ellipse">
            <a:avLst/>
          </a:prstGeom>
        </p:spPr>
      </p:pic>
      <p:sp>
        <p:nvSpPr>
          <p:cNvPr id="28" name="Téglalap 27"/>
          <p:cNvSpPr/>
          <p:nvPr/>
        </p:nvSpPr>
        <p:spPr>
          <a:xfrm>
            <a:off x="359234" y="224284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>
                <a:solidFill>
                  <a:schemeClr val="bg1"/>
                </a:solidFill>
              </a:rPr>
              <a:t>1</a:t>
            </a:r>
            <a:r>
              <a:rPr lang="hu-HU">
                <a:solidFill>
                  <a:schemeClr val="bg1"/>
                </a:solidFill>
              </a:rPr>
              <a:t>. Rendszerfejlesztés</a:t>
            </a:r>
            <a:endParaRPr lang="hu-HU">
              <a:solidFill>
                <a:schemeClr val="bg1"/>
              </a:solidFill>
            </a:endParaRPr>
          </a:p>
        </p:txBody>
      </p:sp>
      <p:sp>
        <p:nvSpPr>
          <p:cNvPr id="29" name="Téglalap 28"/>
          <p:cNvSpPr/>
          <p:nvPr/>
        </p:nvSpPr>
        <p:spPr>
          <a:xfrm>
            <a:off x="5233034" y="5417654"/>
            <a:ext cx="3177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>
                <a:solidFill>
                  <a:schemeClr val="bg1"/>
                </a:solidFill>
              </a:rPr>
              <a:t>4</a:t>
            </a:r>
            <a:r>
              <a:rPr lang="hu-HU">
                <a:solidFill>
                  <a:schemeClr val="bg1"/>
                </a:solidFill>
              </a:rPr>
              <a:t>. Webtervezés</a:t>
            </a:r>
            <a:endParaRPr lang="hu-HU">
              <a:solidFill>
                <a:schemeClr val="bg1"/>
              </a:solidFill>
            </a:endParaRPr>
          </a:p>
        </p:txBody>
      </p:sp>
      <p:sp>
        <p:nvSpPr>
          <p:cNvPr id="30" name="Téglalap 29"/>
          <p:cNvSpPr/>
          <p:nvPr/>
        </p:nvSpPr>
        <p:spPr>
          <a:xfrm>
            <a:off x="831917" y="5237856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>
                <a:solidFill>
                  <a:schemeClr val="bg1"/>
                </a:solidFill>
              </a:rPr>
              <a:t>3. Programozás</a:t>
            </a:r>
          </a:p>
        </p:txBody>
      </p:sp>
      <p:sp>
        <p:nvSpPr>
          <p:cNvPr id="31" name="Téglalap 30"/>
          <p:cNvSpPr/>
          <p:nvPr/>
        </p:nvSpPr>
        <p:spPr>
          <a:xfrm>
            <a:off x="5040165" y="2612444"/>
            <a:ext cx="2772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>
                <a:solidFill>
                  <a:schemeClr val="bg1"/>
                </a:solidFill>
              </a:rPr>
              <a:t>2. Adatmenedzsment és adatbázisok</a:t>
            </a:r>
          </a:p>
        </p:txBody>
      </p:sp>
    </p:spTree>
    <p:extLst>
      <p:ext uri="{BB962C8B-B14F-4D97-AF65-F5344CB8AC3E}">
        <p14:creationId xmlns:p14="http://schemas.microsoft.com/office/powerpoint/2010/main" val="1628099150"/>
      </p:ext>
    </p:extLst>
  </p:cSld>
  <p:clrMapOvr>
    <a:masterClrMapping/>
  </p:clrMapOvr>
</p:sld>
</file>

<file path=ppt/theme/theme1.xml><?xml version="1.0" encoding="utf-8"?>
<a:theme xmlns:a="http://schemas.openxmlformats.org/drawingml/2006/main" name="Szamalk-Szalezi_2013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Szamalk-Szalezi_201308</Template>
  <TotalTime>694</TotalTime>
  <Words>1815</Words>
  <Application>Microsoft Office PowerPoint</Application>
  <PresentationFormat>Diavetítés a képernyőre (4:3 oldalarány)</PresentationFormat>
  <Paragraphs>254</Paragraphs>
  <Slides>18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Szamalk-Szalezi_201308</vt:lpstr>
      <vt:lpstr>EUCIP konferencia  2016. október 20. Cséfalvay Katalin</vt:lpstr>
      <vt:lpstr>Mit tartalmaz a  fejlesztés modul? </vt:lpstr>
      <vt:lpstr> A fejlesztés modul tananyagának kialakításakor is a vállalkozások igényei állnak a középpontban</vt:lpstr>
      <vt:lpstr>1. Rendszerfejlesztési folyamat és módszerek </vt:lpstr>
      <vt:lpstr>2. Adatmenedzsment és adatbázisok</vt:lpstr>
      <vt:lpstr>3. Programozás</vt:lpstr>
      <vt:lpstr>4. Felhasználói interfész és webtervezés</vt:lpstr>
      <vt:lpstr>A magyar OKJ és az EUCIP BUILD modulja</vt:lpstr>
      <vt:lpstr>Fejlesztés modul és az OKJ</vt:lpstr>
      <vt:lpstr>A Fejlesztés modul illeszkedése  a szakképesítéshez</vt:lpstr>
      <vt:lpstr>A felkészítés, a tesztvizsga és az éles szakmai vizsga tapasztalatai</vt:lpstr>
      <vt:lpstr> Mely tartalommal tudnak megbirkózni külön felkészítés nélkül ?</vt:lpstr>
      <vt:lpstr>Az iskolai informatikai oktatásból kik, milyen szakosok, hányadik osztályba járók vállalták a vizsgákat?</vt:lpstr>
      <vt:lpstr>Milyen nehézségek és sikerélmények jellemezték a modul tartalmának feldolgozását és a vizsgát ? </vt:lpstr>
      <vt:lpstr>A fejlesztés és a kísérlet tapasztalatainak összegzése</vt:lpstr>
      <vt:lpstr>Kinek javasolható a modul?</vt:lpstr>
      <vt:lpstr>Miért érdemes megszerezni az EUCIP bizonyítványt?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e.learning bemutató</dc:title>
  <dc:creator>poloskeine</dc:creator>
  <cp:lastModifiedBy>Cséfalvay Katalin</cp:lastModifiedBy>
  <cp:revision>65</cp:revision>
  <dcterms:created xsi:type="dcterms:W3CDTF">2010-09-01T08:31:29Z</dcterms:created>
  <dcterms:modified xsi:type="dcterms:W3CDTF">2016-10-19T21:07:36Z</dcterms:modified>
</cp:coreProperties>
</file>