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7" r:id="rId4"/>
    <p:sldId id="268" r:id="rId5"/>
    <p:sldId id="262" r:id="rId6"/>
    <p:sldId id="263" r:id="rId7"/>
    <p:sldId id="259" r:id="rId8"/>
    <p:sldId id="264" r:id="rId9"/>
    <p:sldId id="269" r:id="rId10"/>
    <p:sldId id="258" r:id="rId11"/>
    <p:sldId id="260" r:id="rId12"/>
    <p:sldId id="265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58918" autoAdjust="0"/>
  </p:normalViewPr>
  <p:slideViewPr>
    <p:cSldViewPr snapToGrid="0">
      <p:cViewPr varScale="1">
        <p:scale>
          <a:sx n="74" d="100"/>
          <a:sy n="74" d="100"/>
        </p:scale>
        <p:origin x="148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5.180\ITstudy\BT\ugyvitel\megbizasok\P&#225;ly&#225;zatok\2012\ITACA_Olasz_projekt\Vizsg&#225;ztat&#225;s\vizsg&#225;k\vizsga_kimutata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5.180\ITstudy\BT\ugyvitel\megbizasok\P&#225;ly&#225;zatok\2012\ITACA_Olasz_projekt\Vizsg&#225;ztat&#225;s\vizsg&#225;k\vizsga_kimutat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'összesítés 14.05.29'!$B$4:$BI$4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3</c:v>
                </c:pt>
                <c:pt idx="22">
                  <c:v>1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5</c:v>
                </c:pt>
                <c:pt idx="27">
                  <c:v>2</c:v>
                </c:pt>
                <c:pt idx="28">
                  <c:v>7</c:v>
                </c:pt>
                <c:pt idx="29">
                  <c:v>10</c:v>
                </c:pt>
                <c:pt idx="30">
                  <c:v>1</c:v>
                </c:pt>
                <c:pt idx="31">
                  <c:v>6</c:v>
                </c:pt>
                <c:pt idx="32">
                  <c:v>7</c:v>
                </c:pt>
                <c:pt idx="33">
                  <c:v>4</c:v>
                </c:pt>
                <c:pt idx="34">
                  <c:v>6</c:v>
                </c:pt>
                <c:pt idx="35">
                  <c:v>3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2</c:v>
                </c:pt>
                <c:pt idx="43">
                  <c:v>1</c:v>
                </c:pt>
                <c:pt idx="44">
                  <c:v>1</c:v>
                </c:pt>
                <c:pt idx="45">
                  <c:v>4</c:v>
                </c:pt>
                <c:pt idx="46">
                  <c:v>0</c:v>
                </c:pt>
                <c:pt idx="47">
                  <c:v>2</c:v>
                </c:pt>
                <c:pt idx="48">
                  <c:v>2</c:v>
                </c:pt>
                <c:pt idx="49">
                  <c:v>1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32226960"/>
        <c:axId val="1932238928"/>
      </c:barChart>
      <c:catAx>
        <c:axId val="19322269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crossAx val="1932238928"/>
        <c:crosses val="autoZero"/>
        <c:auto val="1"/>
        <c:lblAlgn val="ctr"/>
        <c:lblOffset val="100"/>
        <c:tickLblSkip val="2"/>
        <c:tickMarkSkip val="2"/>
        <c:noMultiLvlLbl val="1"/>
      </c:catAx>
      <c:valAx>
        <c:axId val="193223892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6480">
            <a:noFill/>
          </a:ln>
        </c:spPr>
        <c:crossAx val="1932226960"/>
        <c:crossesAt val="0"/>
        <c:crossBetween val="between"/>
      </c:valAx>
      <c:spPr>
        <a:noFill/>
        <a:ln>
          <a:noFill/>
        </a:ln>
      </c:spPr>
    </c:plotArea>
    <c:plotVisOnly val="1"/>
    <c:dispBlanksAs val="zero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'összesítés 14.06.12'!$B$4:$BI$4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0</c:v>
                </c:pt>
                <c:pt idx="33">
                  <c:v>0</c:v>
                </c:pt>
                <c:pt idx="34">
                  <c:v>3</c:v>
                </c:pt>
                <c:pt idx="35">
                  <c:v>3</c:v>
                </c:pt>
                <c:pt idx="36">
                  <c:v>1</c:v>
                </c:pt>
                <c:pt idx="37">
                  <c:v>1</c:v>
                </c:pt>
                <c:pt idx="38">
                  <c:v>4</c:v>
                </c:pt>
                <c:pt idx="39">
                  <c:v>5</c:v>
                </c:pt>
                <c:pt idx="40">
                  <c:v>6</c:v>
                </c:pt>
                <c:pt idx="41">
                  <c:v>1</c:v>
                </c:pt>
                <c:pt idx="42">
                  <c:v>4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2239472"/>
        <c:axId val="1932240016"/>
      </c:barChart>
      <c:catAx>
        <c:axId val="1932239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32240016"/>
        <c:crosses val="autoZero"/>
        <c:auto val="1"/>
        <c:lblAlgn val="ctr"/>
        <c:lblOffset val="100"/>
        <c:noMultiLvlLbl val="1"/>
      </c:catAx>
      <c:valAx>
        <c:axId val="193224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32239472"/>
        <c:crossesAt val="0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288C5-9692-42CD-BAB3-DE20C1C38877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0B57B-B24F-4BC8-BA5B-1AECC6738C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661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sikeresen lezajlott a EUCIP képesítési rendszerek adaptálása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ITACA 2012-</a:t>
            </a:r>
            <a:r>
              <a:rPr lang="hu-HU" baseline="0" dirty="0" smtClean="0"/>
              <a:t>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err="1" smtClean="0"/>
              <a:t>IT-Shape</a:t>
            </a:r>
            <a:r>
              <a:rPr lang="hu-HU" baseline="0" dirty="0" smtClean="0"/>
              <a:t>: 2013-2015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C9544-075B-42AC-99ED-CB827C401AB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IT </a:t>
            </a:r>
            <a:r>
              <a:rPr lang="hu-HU" dirty="0" err="1" smtClean="0"/>
              <a:t>Administrator</a:t>
            </a:r>
            <a:r>
              <a:rPr lang="hu-HU" dirty="0" smtClean="0"/>
              <a:t> -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minősítés, amely egy kis- vagy középvállalkozásban dolgozó rendszergazda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IKT-tevékenységeinek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területeit öleli fel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0B57B-B24F-4BC8-BA5B-1AECC6738C8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3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 Fázis</a:t>
            </a:r>
          </a:p>
          <a:p>
            <a:pPr marL="0" indent="0">
              <a:buNone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kollaboratív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kísérleti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kézés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olaszországban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résztvevők: 30 pedagógus, akik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cégekkel együttműködve dolgozzák ki a képzés részletes tanulási útvonalát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úgy, hogy az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megfeleljen a munkaerő-piaci elvárásoknak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európai munkaerőpiacon már elismert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EUCIP rendszerre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épüljön;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lehetővé tegye, hogy a diákok a tanulmányaik végén európai szinten elismert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bizonyítványt kapjanak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II.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Fázis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megismertetni a tanulási modellt a magyar és olasz pedagógusokkal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annak érdekében, hogy az IT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Administrator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képzéseket saját diákjaik számára megtudják szervezni</a:t>
            </a: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Tanári kurzus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megismertetni a tanárokat a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keretrendszerekkel és európai oktatási modellekkel, mint az EQF,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e-CF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és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ECVET rendszer, a EUCIP IT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Administrator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tematika, és azok ismeretében megtervezik a tanulóik számára egy képzési programot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hu-H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 Fázis</a:t>
            </a:r>
          </a:p>
          <a:p>
            <a:pPr lvl="0"/>
            <a:r>
              <a:rPr lang="hu-H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Diákok képzése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mintegy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diák</a:t>
            </a:r>
            <a:endParaRPr lang="hu-H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projekt ezen fázisa 4 körben futott le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0B57B-B24F-4BC8-BA5B-1AECC6738C8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5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táblázat arról, hogy az Informatikai rendszergazda OKJ szerinti szakmai követelménymoduljaiban ill. annak keretében tanított tantárgyai az egyes intézményekben mennyiben fedik le az IT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Administrator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Fundamentals sillabuszában megfogalmazott feladatokat.</a:t>
            </a:r>
          </a:p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Következtetés: az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ITAF követelmények túlnyomórészt lefedettek az informatikai rendszergazda OKJ képzésben tanított tantárgyakkal</a:t>
            </a:r>
          </a:p>
          <a:p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</a:t>
            </a:r>
          </a:p>
          <a:p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Kevés kiegészítő ismeret / rátanulás szükségeltetik a sikeres ITAF vizsgák letételéhez  Következetés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</a:t>
            </a:r>
          </a:p>
          <a:p>
            <a:r>
              <a:rPr lang="hu-HU" dirty="0" smtClean="0"/>
              <a:t>A sikeres vizsga letételére az </a:t>
            </a:r>
            <a:r>
              <a:rPr lang="hu-HU" b="1" dirty="0" smtClean="0"/>
              <a:t>Informatikai rendszergazda szakon</a:t>
            </a:r>
            <a:r>
              <a:rPr lang="hu-HU" dirty="0" smtClean="0"/>
              <a:t> tanuló diákoknak, tanulmányaiknak </a:t>
            </a:r>
            <a:r>
              <a:rPr lang="hu-HU" b="1" dirty="0" smtClean="0"/>
              <a:t>utolsó félévében </a:t>
            </a:r>
            <a:r>
              <a:rPr lang="hu-HU" dirty="0" smtClean="0"/>
              <a:t>van reális esélyük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0B57B-B24F-4BC8-BA5B-1AECC6738C8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58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EQF lényege az a nyolc referencia szint, amely leírja, hogy a tanulási folyamat eredményeként mit kell a tanulónak tudnia, értenie, illetve milyen feladatok elvégzésére kell képesnek lennie ahhoz, hogy az adott képesítést megszerezze</a:t>
            </a:r>
          </a:p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EU kérte a tagországokat, hogy (dolgozzák ki) a saját nemzeti képesítési rendszereiket  és illesszék az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EQF-hez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nemzeti képesítéseik szintjét feleltessék meg valamely a keretrendszerben meghatározott szintnek</a:t>
            </a:r>
          </a:p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EKKR az egyes szintek leírására három úgynevezett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deszkriptort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alkalmaz (tudás, készségek, kompetenciák), az MKKR négy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deszkriptorral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(tudás, képességek,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attitüdök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autonómia és felelősség) dolgozik</a:t>
            </a:r>
          </a:p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EKKR 4 és 5 szint – önálló munkavégzés – vezetés és felügyelet  (4)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MKKR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(4-5)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0B57B-B24F-4BC8-BA5B-1AECC6738C8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10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Sokszínű</a:t>
            </a:r>
            <a:r>
              <a:rPr lang="hu-HU" baseline="0" dirty="0" smtClean="0"/>
              <a:t> a vizsgázók köre így nehéz az összehasonlítás.</a:t>
            </a:r>
          </a:p>
          <a:p>
            <a:r>
              <a:rPr lang="hu-HU" baseline="0" dirty="0" smtClean="0"/>
              <a:t>Általában elmondható, hogy magasabb évfolyamok tanulói eredményesebbek a vizsgákon.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0B57B-B24F-4BC8-BA5B-1AECC6738C8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069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0B57B-B24F-4BC8-BA5B-1AECC6738C8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71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0B57B-B24F-4BC8-BA5B-1AECC6738C8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26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49" y="5981412"/>
            <a:ext cx="1471593" cy="76502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076336"/>
            <a:ext cx="2649193" cy="56680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50" y="6059166"/>
            <a:ext cx="2852737" cy="6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46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750" y="6153412"/>
            <a:ext cx="2407300" cy="5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6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7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3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118670"/>
            <a:ext cx="1207563" cy="62776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6178030"/>
            <a:ext cx="2173879" cy="46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0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EFC85-E0E3-4E83-B01C-A2B67A7BBD25}" type="datetimeFigureOut">
              <a:rPr lang="hu-HU" smtClean="0"/>
              <a:t>2016.10.20.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CFB3-AFA3-4BD5-B98F-9C9624A9C93C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46" y="-334739"/>
            <a:ext cx="4686954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4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0xpoPjnlsV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ktatas.itstudy.h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vTFiBKLt1pbLabtL_DFda4ixiLCgo4_RWb7fVpBIo9Q/edit#gid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ktatas.itstudy.hu/mod/resource/view.php?id=192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oktatas.itstudy.hu/course/view.php?id=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oktatas.itstudy.hu/course/view.php?id=1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ktatas.itstudy.hu/mod/resource/view.php?id=192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7200" dirty="0" smtClean="0"/>
              <a:t>EUCIP ITAF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78728" y="3680947"/>
            <a:ext cx="6858000" cy="165576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hu-HU" dirty="0" smtClean="0"/>
              <a:t>4 modul, 200 vizsgázó  ̶</a:t>
            </a:r>
            <a:br>
              <a:rPr lang="hu-HU" dirty="0" smtClean="0"/>
            </a:br>
            <a:r>
              <a:rPr lang="hu-HU" dirty="0" smtClean="0"/>
              <a:t>a EUCIP ITAF képesítés</a:t>
            </a:r>
            <a:br>
              <a:rPr lang="hu-HU" dirty="0" smtClean="0"/>
            </a:br>
            <a:r>
              <a:rPr lang="hu-HU" dirty="0" smtClean="0"/>
              <a:t>hazai bevezetésének és tesztelésének tapasztalatai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73151" y="356839"/>
            <a:ext cx="39252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Első magyarországi EUCIP konferencia</a:t>
            </a:r>
            <a:r>
              <a:rPr lang="hu-HU" sz="1100" b="1" dirty="0" smtClean="0"/>
              <a:t/>
            </a:r>
            <a:br>
              <a:rPr lang="hu-HU" sz="1100" b="1" dirty="0" smtClean="0"/>
            </a:br>
            <a:r>
              <a:rPr lang="hu-HU" sz="1100" dirty="0" smtClean="0"/>
              <a:t>Számalk-Szalézi Szakgimnázium</a:t>
            </a:r>
            <a:br>
              <a:rPr lang="hu-HU" sz="1100" dirty="0" smtClean="0"/>
            </a:br>
            <a:r>
              <a:rPr lang="hu-HU" sz="1100" dirty="0" smtClean="0"/>
              <a:t>Budapest, 2016. október 20.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7636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Diákok visszajelzései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Szakmai-tartalmi hibák</a:t>
            </a:r>
          </a:p>
          <a:p>
            <a:r>
              <a:rPr lang="hu-HU" sz="2400" dirty="0" smtClean="0"/>
              <a:t>Megtévesztő a kérdések megfogalmazásában a jó válaszok számára vonatkozó utalás </a:t>
            </a:r>
            <a:r>
              <a:rPr lang="hu-HU" sz="2400" i="1" dirty="0" smtClean="0"/>
              <a:t>(Mely </a:t>
            </a:r>
            <a:r>
              <a:rPr lang="hu-HU" sz="2400" i="1" dirty="0"/>
              <a:t>állítások igazak</a:t>
            </a:r>
            <a:r>
              <a:rPr lang="hu-HU" sz="2400" i="1" dirty="0" smtClean="0"/>
              <a:t>? </a:t>
            </a:r>
            <a:r>
              <a:rPr lang="hu-HU" sz="2400" i="1" dirty="0"/>
              <a:t>- Válasszon egyet vagy többet</a:t>
            </a:r>
            <a:r>
              <a:rPr lang="hu-HU" sz="2400" i="1" dirty="0" smtClean="0"/>
              <a:t>)</a:t>
            </a:r>
          </a:p>
          <a:p>
            <a:r>
              <a:rPr lang="hu-HU" sz="2400" dirty="0" smtClean="0"/>
              <a:t>Nem </a:t>
            </a:r>
            <a:r>
              <a:rPr lang="hu-HU" sz="2400" dirty="0"/>
              <a:t>volt túl nehéz témakör csak felkészülés </a:t>
            </a:r>
            <a:r>
              <a:rPr lang="hu-HU" sz="2400" dirty="0" smtClean="0"/>
              <a:t>szükséges</a:t>
            </a:r>
          </a:p>
          <a:p>
            <a:r>
              <a:rPr lang="hu-HU" sz="2400" dirty="0"/>
              <a:t>A kérdések kellően naprakészek voltak, bár Windows </a:t>
            </a:r>
            <a:r>
              <a:rPr lang="hu-HU" sz="2400" dirty="0" err="1"/>
              <a:t>Vista-ról</a:t>
            </a:r>
            <a:r>
              <a:rPr lang="hu-HU" sz="2400" dirty="0"/>
              <a:t> is voltak </a:t>
            </a:r>
            <a:r>
              <a:rPr lang="hu-HU" sz="2400" dirty="0" smtClean="0"/>
              <a:t>kérdések</a:t>
            </a:r>
          </a:p>
          <a:p>
            <a:r>
              <a:rPr lang="hu-HU" sz="2400" dirty="0" smtClean="0"/>
              <a:t>Néhol </a:t>
            </a:r>
            <a:r>
              <a:rPr lang="hu-HU" sz="2400" dirty="0"/>
              <a:t>nem volt egyértelmű a megfogalmazás</a:t>
            </a:r>
          </a:p>
          <a:p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FORDÍTÁSI PROBLÉMÁK!!!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374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ITAF vizsga Makón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1919287"/>
            <a:ext cx="6067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685758"/>
          </a:xfrm>
        </p:spPr>
      </p:pic>
    </p:spTree>
    <p:extLst>
      <p:ext uri="{BB962C8B-B14F-4D97-AF65-F5344CB8AC3E}">
        <p14:creationId xmlns:p14="http://schemas.microsoft.com/office/powerpoint/2010/main" val="31733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38835"/>
            <a:ext cx="7886700" cy="4738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Projekt célja: </a:t>
            </a:r>
          </a:p>
          <a:p>
            <a:r>
              <a:rPr lang="hu-HU" sz="2000" dirty="0"/>
              <a:t>műszaki szakközépiskolák és </a:t>
            </a:r>
            <a:r>
              <a:rPr lang="hu-HU" sz="2000" dirty="0" err="1"/>
              <a:t>felnőttképző</a:t>
            </a:r>
            <a:r>
              <a:rPr lang="hu-HU" sz="2000" dirty="0"/>
              <a:t> oktatási intézmények </a:t>
            </a:r>
            <a:r>
              <a:rPr lang="hu-HU" sz="2000" dirty="0" smtClean="0"/>
              <a:t>számára</a:t>
            </a:r>
          </a:p>
          <a:p>
            <a:r>
              <a:rPr lang="hu-HU" sz="2000" dirty="0" smtClean="0"/>
              <a:t>transzferálni </a:t>
            </a:r>
            <a:r>
              <a:rPr lang="hu-HU" sz="2000" dirty="0"/>
              <a:t>az EUCIP kompetencia </a:t>
            </a:r>
            <a:r>
              <a:rPr lang="hu-HU" sz="2000" dirty="0" smtClean="0"/>
              <a:t>rendszert</a:t>
            </a:r>
          </a:p>
          <a:p>
            <a:r>
              <a:rPr lang="hu-HU" sz="2000" dirty="0"/>
              <a:t>azon belül IT </a:t>
            </a:r>
            <a:r>
              <a:rPr lang="hu-HU" sz="2000" dirty="0" err="1"/>
              <a:t>Administrator</a:t>
            </a:r>
            <a:r>
              <a:rPr lang="hu-HU" sz="2000" dirty="0"/>
              <a:t> szakmai </a:t>
            </a:r>
            <a:r>
              <a:rPr lang="hu-HU" sz="2000" dirty="0" smtClean="0"/>
              <a:t>profilhoz tartozó</a:t>
            </a:r>
          </a:p>
          <a:p>
            <a:r>
              <a:rPr lang="hu-HU" sz="2000" dirty="0" smtClean="0"/>
              <a:t>IT </a:t>
            </a:r>
            <a:r>
              <a:rPr lang="hu-HU" sz="2000" dirty="0" err="1" smtClean="0"/>
              <a:t>Administrator</a:t>
            </a:r>
            <a:r>
              <a:rPr lang="hu-HU" sz="2000" dirty="0" smtClean="0"/>
              <a:t> Fundamentals szakképesítést</a:t>
            </a:r>
            <a:endParaRPr lang="hu-HU" sz="2000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64" y="1072896"/>
            <a:ext cx="2727185" cy="11035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34"/>
          <a:stretch/>
        </p:blipFill>
        <p:spPr>
          <a:xfrm>
            <a:off x="1448247" y="2021344"/>
            <a:ext cx="2894479" cy="74305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174" y="2906637"/>
            <a:ext cx="846000" cy="53968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566" y="2896055"/>
            <a:ext cx="846000" cy="55026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2958" y="2896055"/>
            <a:ext cx="846000" cy="55026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50230" y="1624653"/>
            <a:ext cx="436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2012. október 1. – 2014. szeptember 30.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94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Modulok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890016" y="1690689"/>
            <a:ext cx="3108960" cy="544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EUCIP IT </a:t>
            </a:r>
            <a:r>
              <a:rPr lang="hu-HU" dirty="0" err="1" smtClean="0"/>
              <a:t>Administrator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2576514" y="3591583"/>
            <a:ext cx="2310384" cy="347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 hardver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>
          <a:xfrm>
            <a:off x="2576514" y="4063833"/>
            <a:ext cx="2310384" cy="347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Operációs rendszerek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2576514" y="4535576"/>
            <a:ext cx="2310384" cy="347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Hálózatok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2576514" y="5017984"/>
            <a:ext cx="2310384" cy="347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IT biztonság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1255776" y="2235330"/>
            <a:ext cx="0" cy="23002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>
            <a:stCxn id="5" idx="1"/>
          </p:cNvCxnSpPr>
          <p:nvPr/>
        </p:nvCxnSpPr>
        <p:spPr>
          <a:xfrm flipH="1">
            <a:off x="1272064" y="3765319"/>
            <a:ext cx="1304450" cy="7809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H="1">
            <a:off x="1272064" y="4236426"/>
            <a:ext cx="1288163" cy="309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7" idx="1"/>
          </p:cNvCxnSpPr>
          <p:nvPr/>
        </p:nvCxnSpPr>
        <p:spPr>
          <a:xfrm flipH="1" flipV="1">
            <a:off x="1272064" y="4538170"/>
            <a:ext cx="1304450" cy="1711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>
            <a:stCxn id="8" idx="1"/>
          </p:cNvCxnSpPr>
          <p:nvPr/>
        </p:nvCxnSpPr>
        <p:spPr>
          <a:xfrm flipH="1" flipV="1">
            <a:off x="1239489" y="4535576"/>
            <a:ext cx="1337025" cy="65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Lekerekített téglalap 16"/>
          <p:cNvSpPr/>
          <p:nvPr/>
        </p:nvSpPr>
        <p:spPr>
          <a:xfrm>
            <a:off x="5482971" y="2604660"/>
            <a:ext cx="2670048" cy="1042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EUCIP </a:t>
            </a:r>
            <a:r>
              <a:rPr lang="hu-HU" dirty="0" smtClean="0"/>
              <a:t>IT </a:t>
            </a:r>
            <a:r>
              <a:rPr lang="hu-HU" dirty="0" err="1" smtClean="0"/>
              <a:t>Administrator</a:t>
            </a:r>
            <a:r>
              <a:rPr lang="hu-HU" dirty="0" smtClean="0"/>
              <a:t> Fundamentals</a:t>
            </a:r>
          </a:p>
          <a:p>
            <a:pPr algn="ctr">
              <a:spcBef>
                <a:spcPts val="600"/>
              </a:spcBef>
            </a:pPr>
            <a:r>
              <a:rPr lang="hu-HU" dirty="0" smtClean="0"/>
              <a:t>ITAF</a:t>
            </a:r>
            <a:endParaRPr lang="hu-HU" dirty="0"/>
          </a:p>
        </p:txBody>
      </p:sp>
      <p:cxnSp>
        <p:nvCxnSpPr>
          <p:cNvPr id="20" name="Egyenes összekötő 19"/>
          <p:cNvCxnSpPr>
            <a:endCxn id="17" idx="1"/>
          </p:cNvCxnSpPr>
          <p:nvPr/>
        </p:nvCxnSpPr>
        <p:spPr>
          <a:xfrm>
            <a:off x="1255776" y="2328672"/>
            <a:ext cx="4227195" cy="7973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3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Projekt fázisai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I. fázis - IT </a:t>
            </a:r>
            <a:r>
              <a:rPr lang="hu-HU" dirty="0" err="1"/>
              <a:t>Administrator</a:t>
            </a:r>
            <a:r>
              <a:rPr lang="hu-HU" dirty="0"/>
              <a:t> képzés </a:t>
            </a:r>
            <a:r>
              <a:rPr lang="hu-HU" dirty="0" smtClean="0"/>
              <a:t>kidolgozása</a:t>
            </a:r>
          </a:p>
          <a:p>
            <a:r>
              <a:rPr lang="hu-HU" dirty="0"/>
              <a:t>II. fázis – kaszkád kísérleti képzés a programban oktató </a:t>
            </a:r>
            <a:r>
              <a:rPr lang="hu-HU" dirty="0" smtClean="0"/>
              <a:t>tanároknak – </a:t>
            </a:r>
            <a:r>
              <a:rPr lang="hu-HU" dirty="0" smtClean="0">
                <a:hlinkClick r:id="rId3"/>
              </a:rPr>
              <a:t>Tanári kurzus</a:t>
            </a:r>
            <a:endParaRPr lang="hu-HU" dirty="0" smtClean="0"/>
          </a:p>
          <a:p>
            <a:r>
              <a:rPr lang="hu-HU" dirty="0"/>
              <a:t>III. fázis – diákok </a:t>
            </a:r>
            <a:r>
              <a:rPr lang="hu-HU" dirty="0" smtClean="0"/>
              <a:t>képzése – </a:t>
            </a:r>
            <a:r>
              <a:rPr lang="hu-HU" dirty="0" smtClean="0">
                <a:hlinkClick r:id="rId3"/>
              </a:rPr>
              <a:t>Kurzus diákok számára</a:t>
            </a:r>
            <a:endParaRPr lang="hu-HU" dirty="0" smtClean="0"/>
          </a:p>
          <a:p>
            <a:pPr lvl="1"/>
            <a:r>
              <a:rPr lang="hu-HU" dirty="0"/>
              <a:t>Próbavizsga</a:t>
            </a:r>
          </a:p>
          <a:p>
            <a:pPr lvl="1"/>
            <a:r>
              <a:rPr lang="hu-HU" dirty="0" smtClean="0"/>
              <a:t>Első </a:t>
            </a:r>
            <a:r>
              <a:rPr lang="hu-HU" dirty="0"/>
              <a:t>ITAF vizsga - 2014.05.29</a:t>
            </a:r>
          </a:p>
          <a:p>
            <a:pPr lvl="1"/>
            <a:r>
              <a:rPr lang="hu-HU" dirty="0" smtClean="0"/>
              <a:t>Második </a:t>
            </a:r>
            <a:r>
              <a:rPr lang="hu-HU" dirty="0"/>
              <a:t>ITAF vizsga - 2014.06.12</a:t>
            </a:r>
          </a:p>
          <a:p>
            <a:pPr lvl="1"/>
            <a:r>
              <a:rPr lang="hu-HU" dirty="0" smtClean="0"/>
              <a:t>Harmadik </a:t>
            </a:r>
            <a:r>
              <a:rPr lang="hu-HU" dirty="0"/>
              <a:t>ITAF </a:t>
            </a:r>
            <a:r>
              <a:rPr lang="hu-HU" dirty="0" smtClean="0"/>
              <a:t>vizsga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81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68317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Informatikai rendszergazda OKJ és ITAF követelményeinek összehasonlítása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2544417"/>
            <a:ext cx="7886700" cy="3632546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20" y="2226365"/>
            <a:ext cx="7044359" cy="376033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177169" y="1320318"/>
            <a:ext cx="244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5"/>
              </a:rPr>
              <a:t>Egy következtetés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47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ITAF képesítés besorolása </a:t>
            </a:r>
            <a:br>
              <a:rPr lang="hu-HU" dirty="0" smtClean="0"/>
            </a:br>
            <a:r>
              <a:rPr lang="hu-HU" dirty="0" smtClean="0"/>
              <a:t>MKKR és EKKR szintjeire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://docplayer.hu/docs-images/26/9050095/images/4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90689"/>
            <a:ext cx="47625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Próbavizsgák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28060"/>
            <a:ext cx="6010068" cy="4579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r="48157"/>
          <a:stretch/>
        </p:blipFill>
        <p:spPr>
          <a:xfrm>
            <a:off x="4014166" y="1948686"/>
            <a:ext cx="4473851" cy="4143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29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Próbavizsgák tapasztalatai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7" name="Diagram 6">
            <a:hlinkClick r:id="rId3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05352"/>
              </p:ext>
            </p:extLst>
          </p:nvPr>
        </p:nvGraphicFramePr>
        <p:xfrm>
          <a:off x="0" y="0"/>
          <a:ext cx="9144000" cy="336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 7">
            <a:hlinkClick r:id="rId3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80763"/>
              </p:ext>
            </p:extLst>
          </p:nvPr>
        </p:nvGraphicFramePr>
        <p:xfrm>
          <a:off x="0" y="3362963"/>
          <a:ext cx="9144000" cy="349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6416951" y="696356"/>
            <a:ext cx="304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összesítés 14.05.29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416951" y="4059319"/>
            <a:ext cx="304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összesítés 14.06.12</a:t>
            </a: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628650" y="2366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Eredmények</a:t>
            </a: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 flipV="1">
            <a:off x="5816600" y="236650"/>
            <a:ext cx="0" cy="627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6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81" y="969469"/>
            <a:ext cx="4247619" cy="208571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81" y="3355416"/>
            <a:ext cx="5714286" cy="2104762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451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390</Words>
  <Application>Microsoft Office PowerPoint</Application>
  <PresentationFormat>Diavetítés a képernyőre (4:3 oldalarány)</PresentationFormat>
  <Paragraphs>96</Paragraphs>
  <Slides>12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Office-téma</vt:lpstr>
      <vt:lpstr>EUCIP ITAF</vt:lpstr>
      <vt:lpstr>Előzmények</vt:lpstr>
      <vt:lpstr>Modulok</vt:lpstr>
      <vt:lpstr>Projekt fázisai</vt:lpstr>
      <vt:lpstr>Informatikai rendszergazda OKJ és ITAF követelményeinek összehasonlítása</vt:lpstr>
      <vt:lpstr>ITAF képesítés besorolása  MKKR és EKKR szintjeire</vt:lpstr>
      <vt:lpstr>Próbavizsgák</vt:lpstr>
      <vt:lpstr>Próbavizsgák tapasztalatai</vt:lpstr>
      <vt:lpstr>PowerPoint bemutató</vt:lpstr>
      <vt:lpstr>Diákok visszajelzései</vt:lpstr>
      <vt:lpstr>ITAF vizsga Makón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EUCIP  IT Administrator Fundamentals</dc:title>
  <dc:creator>Lajtos Gábor</dc:creator>
  <cp:lastModifiedBy>Lajtos Gábor</cp:lastModifiedBy>
  <cp:revision>39</cp:revision>
  <dcterms:created xsi:type="dcterms:W3CDTF">2016-10-17T07:17:51Z</dcterms:created>
  <dcterms:modified xsi:type="dcterms:W3CDTF">2016-10-20T06:25:27Z</dcterms:modified>
</cp:coreProperties>
</file>