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5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0" r:id="rId3"/>
    <p:sldId id="261" r:id="rId4"/>
    <p:sldId id="262" r:id="rId5"/>
    <p:sldId id="263" r:id="rId6"/>
    <p:sldId id="264" r:id="rId7"/>
    <p:sldId id="273" r:id="rId8"/>
    <p:sldId id="276" r:id="rId9"/>
    <p:sldId id="266" r:id="rId10"/>
    <p:sldId id="274" r:id="rId11"/>
    <p:sldId id="269" r:id="rId12"/>
    <p:sldId id="268" r:id="rId13"/>
    <p:sldId id="270" r:id="rId14"/>
    <p:sldId id="271" r:id="rId15"/>
    <p:sldId id="272" r:id="rId16"/>
    <p:sldId id="275" r:id="rId17"/>
    <p:sldId id="257" r:id="rId18"/>
  </p:sldIdLst>
  <p:sldSz cx="9144000" cy="6858000" type="screen4x3"/>
  <p:notesSz cx="6797675" cy="987425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én" initials="H" lastIdx="1" clrIdx="0"/>
  <p:cmAuthor id="1" name="Hegedüs Helén" initials="Hel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000"/>
    <a:srgbClr val="2F527D"/>
    <a:srgbClr val="000000"/>
    <a:srgbClr val="DC263C"/>
    <a:srgbClr val="0052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Közepesen sötét stílus 1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5978" autoAdjust="0"/>
  </p:normalViewPr>
  <p:slideViewPr>
    <p:cSldViewPr>
      <p:cViewPr varScale="1">
        <p:scale>
          <a:sx n="62" d="100"/>
          <a:sy n="62" d="100"/>
        </p:scale>
        <p:origin x="66" y="8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209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4\home$\karoly\IT_shape\Vizsgaeredmenye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[Vizsgaeredmenyek.xlsx]Munka1!$D$13</c:f>
              <c:strCache>
                <c:ptCount val="1"/>
                <c:pt idx="0">
                  <c:v>Operate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6.3117574394924214E-2"/>
                  <c:y val="-1.5965703192471437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39839385282823359"/>
                  <c:y val="4.62962962962971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1371343778084064E-2"/>
                  <c:y val="5.5063454974646031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29012755458414397"/>
                  <c:y val="5.18028481452076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1371343778084064E-2"/>
                  <c:y val="2.7531727487323015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31457478321990612"/>
                  <c:y val="-4.62962962962962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[Vizsgaeredmenyek.xlsx]Munka1!$C$14:$C$19</c:f>
              <c:strCache>
                <c:ptCount val="6"/>
                <c:pt idx="0">
                  <c:v>EN átlagos eredmény</c:v>
                </c:pt>
                <c:pt idx="1">
                  <c:v>EN sikeres vizsga</c:v>
                </c:pt>
                <c:pt idx="2">
                  <c:v>HU átlagos eredmény</c:v>
                </c:pt>
                <c:pt idx="3">
                  <c:v>HU sikeres vizsga</c:v>
                </c:pt>
                <c:pt idx="4">
                  <c:v>átlagos eredmény</c:v>
                </c:pt>
                <c:pt idx="5">
                  <c:v>sikeres vizsga</c:v>
                </c:pt>
              </c:strCache>
            </c:strRef>
          </c:cat>
          <c:val>
            <c:numRef>
              <c:f>[Vizsgaeredmenyek.xlsx]Munka1!$D$14:$D$19</c:f>
              <c:numCache>
                <c:formatCode>0%</c:formatCode>
                <c:ptCount val="6"/>
                <c:pt idx="0">
                  <c:v>0.5</c:v>
                </c:pt>
                <c:pt idx="1">
                  <c:v>0.22</c:v>
                </c:pt>
                <c:pt idx="2">
                  <c:v>0.5</c:v>
                </c:pt>
                <c:pt idx="3">
                  <c:v>0.31</c:v>
                </c:pt>
                <c:pt idx="4">
                  <c:v>0.5</c:v>
                </c:pt>
                <c:pt idx="5">
                  <c:v>0.28999999999999998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48676136"/>
        <c:axId val="148599072"/>
      </c:barChart>
      <c:catAx>
        <c:axId val="148676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8599072"/>
        <c:crosses val="autoZero"/>
        <c:auto val="1"/>
        <c:lblAlgn val="ctr"/>
        <c:lblOffset val="100"/>
        <c:noMultiLvlLbl val="0"/>
      </c:catAx>
      <c:valAx>
        <c:axId val="148599072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8676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1EEF89-E911-4B0B-8E7A-C808A1F120A3}" type="doc">
      <dgm:prSet loTypeId="urn:microsoft.com/office/officeart/2005/8/layout/matrix3" loCatId="matrix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hu-HU"/>
        </a:p>
      </dgm:t>
    </dgm:pt>
    <dgm:pt modelId="{B1B3D903-8202-4C5F-A524-C949E7A921CC}">
      <dgm:prSet phldrT="[Szöveg]" custT="1"/>
      <dgm:spPr/>
      <dgm:t>
        <a:bodyPr/>
        <a:lstStyle/>
        <a:p>
          <a:r>
            <a:rPr lang="hu-HU" sz="2800" dirty="0"/>
            <a:t>1</a:t>
          </a:r>
          <a:br>
            <a:rPr lang="hu-HU" sz="2800" dirty="0"/>
          </a:br>
          <a:r>
            <a:rPr lang="hu-HU" sz="2800" dirty="0" smtClean="0"/>
            <a:t>Számítógép  komponensek, és architektúrák</a:t>
          </a:r>
          <a:endParaRPr lang="hu-HU" sz="2800" dirty="0"/>
        </a:p>
      </dgm:t>
    </dgm:pt>
    <dgm:pt modelId="{B81223EF-80BA-42C4-A782-852677C8022D}" type="parTrans" cxnId="{EB7CA1C2-6EE7-4987-9E5F-F71D41E9D8BF}">
      <dgm:prSet/>
      <dgm:spPr/>
      <dgm:t>
        <a:bodyPr/>
        <a:lstStyle/>
        <a:p>
          <a:endParaRPr lang="hu-HU" sz="3200"/>
        </a:p>
      </dgm:t>
    </dgm:pt>
    <dgm:pt modelId="{91B93F68-6AE9-44A3-8DD0-756976FBB5BF}" type="sibTrans" cxnId="{EB7CA1C2-6EE7-4987-9E5F-F71D41E9D8BF}">
      <dgm:prSet/>
      <dgm:spPr/>
      <dgm:t>
        <a:bodyPr/>
        <a:lstStyle/>
        <a:p>
          <a:endParaRPr lang="hu-HU" sz="3200"/>
        </a:p>
      </dgm:t>
    </dgm:pt>
    <dgm:pt modelId="{B7506568-4013-49D6-A545-4155699B31AB}">
      <dgm:prSet custT="1"/>
      <dgm:spPr/>
      <dgm:t>
        <a:bodyPr/>
        <a:lstStyle/>
        <a:p>
          <a:r>
            <a:rPr lang="hu-HU" sz="2800" dirty="0"/>
            <a:t>2</a:t>
          </a:r>
          <a:br>
            <a:rPr lang="hu-HU" sz="2800" dirty="0"/>
          </a:br>
          <a:r>
            <a:rPr lang="hu-HU" sz="2800" dirty="0" smtClean="0"/>
            <a:t>Operációs rendszerek</a:t>
          </a:r>
          <a:endParaRPr lang="hu-HU" sz="2800" dirty="0"/>
        </a:p>
      </dgm:t>
    </dgm:pt>
    <dgm:pt modelId="{8309BD58-D7FC-49A6-8529-9B14CF8B9E2D}" type="parTrans" cxnId="{497E4F34-03F1-4ACB-BE97-9CEDA4F5A169}">
      <dgm:prSet/>
      <dgm:spPr/>
      <dgm:t>
        <a:bodyPr/>
        <a:lstStyle/>
        <a:p>
          <a:endParaRPr lang="hu-HU" sz="3200"/>
        </a:p>
      </dgm:t>
    </dgm:pt>
    <dgm:pt modelId="{3E98475B-BD2C-4616-8C20-44D76FF4D713}" type="sibTrans" cxnId="{497E4F34-03F1-4ACB-BE97-9CEDA4F5A169}">
      <dgm:prSet/>
      <dgm:spPr/>
      <dgm:t>
        <a:bodyPr/>
        <a:lstStyle/>
        <a:p>
          <a:endParaRPr lang="hu-HU" sz="3200"/>
        </a:p>
      </dgm:t>
    </dgm:pt>
    <dgm:pt modelId="{411B77F8-C68C-4B9A-BD04-349E2132EECF}">
      <dgm:prSet custT="1"/>
      <dgm:spPr/>
      <dgm:t>
        <a:bodyPr/>
        <a:lstStyle/>
        <a:p>
          <a:r>
            <a:rPr lang="hu-HU" sz="2800" dirty="0"/>
            <a:t>3</a:t>
          </a:r>
          <a:br>
            <a:rPr lang="hu-HU" sz="2800" dirty="0"/>
          </a:br>
          <a:r>
            <a:rPr lang="hu-HU" sz="2800" dirty="0" smtClean="0"/>
            <a:t>Kommunikáció és hálózatok</a:t>
          </a:r>
          <a:endParaRPr lang="hu-HU" sz="2800" dirty="0"/>
        </a:p>
      </dgm:t>
    </dgm:pt>
    <dgm:pt modelId="{9A6FAD63-0AE1-4C2C-BEA5-C20AD656B4D7}" type="parTrans" cxnId="{E7B5BE68-DC2E-46C8-B6A7-EFCD468CDEFA}">
      <dgm:prSet/>
      <dgm:spPr/>
      <dgm:t>
        <a:bodyPr/>
        <a:lstStyle/>
        <a:p>
          <a:endParaRPr lang="hu-HU" sz="3200"/>
        </a:p>
      </dgm:t>
    </dgm:pt>
    <dgm:pt modelId="{E689EEA9-14C3-46CF-BF8A-261C463BEA42}" type="sibTrans" cxnId="{E7B5BE68-DC2E-46C8-B6A7-EFCD468CDEFA}">
      <dgm:prSet/>
      <dgm:spPr/>
      <dgm:t>
        <a:bodyPr/>
        <a:lstStyle/>
        <a:p>
          <a:endParaRPr lang="hu-HU" sz="3200"/>
        </a:p>
      </dgm:t>
    </dgm:pt>
    <dgm:pt modelId="{63DCFEE6-6C95-44B0-BD04-3494EA918394}" type="pres">
      <dgm:prSet presAssocID="{751EEF89-E911-4B0B-8E7A-C808A1F120A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3A5A9999-C89E-4774-A1E1-0BA1B4FD315C}" type="pres">
      <dgm:prSet presAssocID="{751EEF89-E911-4B0B-8E7A-C808A1F120A3}" presName="diamond" presStyleLbl="bgShp" presStyleIdx="0" presStyleCnt="1" custScaleX="150168" custLinFactNeighborX="-29264" custLinFactNeighborY="-91399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</dgm:pt>
    <dgm:pt modelId="{3F20E29C-522B-4C32-85FC-1E568828CC3D}" type="pres">
      <dgm:prSet presAssocID="{751EEF89-E911-4B0B-8E7A-C808A1F120A3}" presName="quad1" presStyleLbl="node1" presStyleIdx="0" presStyleCnt="4" custScaleX="184476" custLinFactNeighborX="-37930" custLinFactNeighborY="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279B1B8-A180-4159-9A1A-81E6F498674A}" type="pres">
      <dgm:prSet presAssocID="{751EEF89-E911-4B0B-8E7A-C808A1F120A3}" presName="quad2" presStyleLbl="node1" presStyleIdx="1" presStyleCnt="4" custScaleX="184476" custLinFactNeighborX="42073" custLinFactNeighborY="247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DF3588D-46E8-4E87-BB1B-CF49069A6641}" type="pres">
      <dgm:prSet presAssocID="{751EEF89-E911-4B0B-8E7A-C808A1F120A3}" presName="quad3" presStyleLbl="node1" presStyleIdx="2" presStyleCnt="4" custScaleX="184476" custLinFactNeighborX="53846" custLinFactNeighborY="8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14F6A99-46D7-45CC-90C8-AB047156B99D}" type="pres">
      <dgm:prSet presAssocID="{751EEF89-E911-4B0B-8E7A-C808A1F120A3}" presName="quad4" presStyleLbl="node1" presStyleIdx="3" presStyleCnt="4" custScaleX="184476" custLinFactNeighborX="45643" custLinFactNeighborY="9283">
        <dgm:presLayoutVars>
          <dgm:chMax val="0"/>
          <dgm:chPref val="0"/>
          <dgm:bulletEnabled val="1"/>
        </dgm:presLayoutVars>
      </dgm:prSet>
      <dgm:spPr>
        <a:noFill/>
      </dgm:spPr>
      <dgm:t>
        <a:bodyPr/>
        <a:lstStyle/>
        <a:p>
          <a:endParaRPr lang="hu-HU"/>
        </a:p>
      </dgm:t>
    </dgm:pt>
  </dgm:ptLst>
  <dgm:cxnLst>
    <dgm:cxn modelId="{497E4F34-03F1-4ACB-BE97-9CEDA4F5A169}" srcId="{751EEF89-E911-4B0B-8E7A-C808A1F120A3}" destId="{B7506568-4013-49D6-A545-4155699B31AB}" srcOrd="1" destOrd="0" parTransId="{8309BD58-D7FC-49A6-8529-9B14CF8B9E2D}" sibTransId="{3E98475B-BD2C-4616-8C20-44D76FF4D713}"/>
    <dgm:cxn modelId="{E7B5BE68-DC2E-46C8-B6A7-EFCD468CDEFA}" srcId="{751EEF89-E911-4B0B-8E7A-C808A1F120A3}" destId="{411B77F8-C68C-4B9A-BD04-349E2132EECF}" srcOrd="2" destOrd="0" parTransId="{9A6FAD63-0AE1-4C2C-BEA5-C20AD656B4D7}" sibTransId="{E689EEA9-14C3-46CF-BF8A-261C463BEA42}"/>
    <dgm:cxn modelId="{80BC8D96-E9E9-4FAA-85A6-9378AAF2F090}" type="presOf" srcId="{B1B3D903-8202-4C5F-A524-C949E7A921CC}" destId="{3F20E29C-522B-4C32-85FC-1E568828CC3D}" srcOrd="0" destOrd="0" presId="urn:microsoft.com/office/officeart/2005/8/layout/matrix3"/>
    <dgm:cxn modelId="{6FE644BB-825F-4248-8CE1-EA7863FEE737}" type="presOf" srcId="{751EEF89-E911-4B0B-8E7A-C808A1F120A3}" destId="{63DCFEE6-6C95-44B0-BD04-3494EA918394}" srcOrd="0" destOrd="0" presId="urn:microsoft.com/office/officeart/2005/8/layout/matrix3"/>
    <dgm:cxn modelId="{D89562CF-35D1-499F-8A1C-096D635A3426}" type="presOf" srcId="{411B77F8-C68C-4B9A-BD04-349E2132EECF}" destId="{7DF3588D-46E8-4E87-BB1B-CF49069A6641}" srcOrd="0" destOrd="0" presId="urn:microsoft.com/office/officeart/2005/8/layout/matrix3"/>
    <dgm:cxn modelId="{AFB4D031-AB90-4179-82E6-BB876FBD4C5E}" type="presOf" srcId="{B7506568-4013-49D6-A545-4155699B31AB}" destId="{C279B1B8-A180-4159-9A1A-81E6F498674A}" srcOrd="0" destOrd="0" presId="urn:microsoft.com/office/officeart/2005/8/layout/matrix3"/>
    <dgm:cxn modelId="{EB7CA1C2-6EE7-4987-9E5F-F71D41E9D8BF}" srcId="{751EEF89-E911-4B0B-8E7A-C808A1F120A3}" destId="{B1B3D903-8202-4C5F-A524-C949E7A921CC}" srcOrd="0" destOrd="0" parTransId="{B81223EF-80BA-42C4-A782-852677C8022D}" sibTransId="{91B93F68-6AE9-44A3-8DD0-756976FBB5BF}"/>
    <dgm:cxn modelId="{1502C0F4-569D-4571-9414-7ECA9AE983DE}" type="presParOf" srcId="{63DCFEE6-6C95-44B0-BD04-3494EA918394}" destId="{3A5A9999-C89E-4774-A1E1-0BA1B4FD315C}" srcOrd="0" destOrd="0" presId="urn:microsoft.com/office/officeart/2005/8/layout/matrix3"/>
    <dgm:cxn modelId="{DCC1CE7B-120A-475E-812E-22EA454C3116}" type="presParOf" srcId="{63DCFEE6-6C95-44B0-BD04-3494EA918394}" destId="{3F20E29C-522B-4C32-85FC-1E568828CC3D}" srcOrd="1" destOrd="0" presId="urn:microsoft.com/office/officeart/2005/8/layout/matrix3"/>
    <dgm:cxn modelId="{6F749D3A-9E48-4011-B2D2-F3DB4E256643}" type="presParOf" srcId="{63DCFEE6-6C95-44B0-BD04-3494EA918394}" destId="{C279B1B8-A180-4159-9A1A-81E6F498674A}" srcOrd="2" destOrd="0" presId="urn:microsoft.com/office/officeart/2005/8/layout/matrix3"/>
    <dgm:cxn modelId="{DE64BE59-3EF6-4620-A2E8-4F62F7023581}" type="presParOf" srcId="{63DCFEE6-6C95-44B0-BD04-3494EA918394}" destId="{7DF3588D-46E8-4E87-BB1B-CF49069A6641}" srcOrd="3" destOrd="0" presId="urn:microsoft.com/office/officeart/2005/8/layout/matrix3"/>
    <dgm:cxn modelId="{C8565D29-63AA-4843-B3C0-54E1E0BF7BA7}" type="presParOf" srcId="{63DCFEE6-6C95-44B0-BD04-3494EA918394}" destId="{E14F6A99-46D7-45CC-90C8-AB047156B99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5A9999-C89E-4774-A1E1-0BA1B4FD315C}">
      <dsp:nvSpPr>
        <dsp:cNvPr id="0" name=""/>
        <dsp:cNvSpPr/>
      </dsp:nvSpPr>
      <dsp:spPr>
        <a:xfrm>
          <a:off x="0" y="0"/>
          <a:ext cx="7098484" cy="4727029"/>
        </a:xfrm>
        <a:prstGeom prst="diamond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3F20E29C-522B-4C32-85FC-1E568828CC3D}">
      <dsp:nvSpPr>
        <dsp:cNvPr id="0" name=""/>
        <dsp:cNvSpPr/>
      </dsp:nvSpPr>
      <dsp:spPr>
        <a:xfrm>
          <a:off x="244027" y="450321"/>
          <a:ext cx="3400891" cy="184354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/>
            <a:t>1</a:t>
          </a:r>
          <a:br>
            <a:rPr lang="hu-HU" sz="2800" kern="1200" dirty="0"/>
          </a:br>
          <a:r>
            <a:rPr lang="hu-HU" sz="2800" kern="1200" dirty="0" smtClean="0"/>
            <a:t>Számítógép  komponensek, és architektúrák</a:t>
          </a:r>
          <a:endParaRPr lang="hu-HU" sz="2800" kern="1200" dirty="0"/>
        </a:p>
      </dsp:txBody>
      <dsp:txXfrm>
        <a:off x="334021" y="540315"/>
        <a:ext cx="3220903" cy="1663553"/>
      </dsp:txXfrm>
    </dsp:sp>
    <dsp:sp modelId="{C279B1B8-A180-4159-9A1A-81E6F498674A}">
      <dsp:nvSpPr>
        <dsp:cNvPr id="0" name=""/>
        <dsp:cNvSpPr/>
      </dsp:nvSpPr>
      <dsp:spPr>
        <a:xfrm>
          <a:off x="3704267" y="494732"/>
          <a:ext cx="3400891" cy="184354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/>
            <a:t>2</a:t>
          </a:r>
          <a:br>
            <a:rPr lang="hu-HU" sz="2800" kern="1200" dirty="0"/>
          </a:br>
          <a:r>
            <a:rPr lang="hu-HU" sz="2800" kern="1200" dirty="0" smtClean="0"/>
            <a:t>Operációs rendszerek</a:t>
          </a:r>
          <a:endParaRPr lang="hu-HU" sz="2800" kern="1200" dirty="0"/>
        </a:p>
      </dsp:txBody>
      <dsp:txXfrm>
        <a:off x="3794261" y="584726"/>
        <a:ext cx="3220903" cy="1663553"/>
      </dsp:txXfrm>
    </dsp:sp>
    <dsp:sp modelId="{7DF3588D-46E8-4E87-BB1B-CF49069A6641}">
      <dsp:nvSpPr>
        <dsp:cNvPr id="0" name=""/>
        <dsp:cNvSpPr/>
      </dsp:nvSpPr>
      <dsp:spPr>
        <a:xfrm>
          <a:off x="1935955" y="2450163"/>
          <a:ext cx="3400891" cy="184354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/>
            <a:t>3</a:t>
          </a:r>
          <a:br>
            <a:rPr lang="hu-HU" sz="2800" kern="1200" dirty="0"/>
          </a:br>
          <a:r>
            <a:rPr lang="hu-HU" sz="2800" kern="1200" dirty="0" smtClean="0"/>
            <a:t>Kommunikáció és hálózatok</a:t>
          </a:r>
          <a:endParaRPr lang="hu-HU" sz="2800" kern="1200" dirty="0"/>
        </a:p>
      </dsp:txBody>
      <dsp:txXfrm>
        <a:off x="2025949" y="2540157"/>
        <a:ext cx="3220903" cy="1663553"/>
      </dsp:txXfrm>
    </dsp:sp>
    <dsp:sp modelId="{E14F6A99-46D7-45CC-90C8-AB047156B99D}">
      <dsp:nvSpPr>
        <dsp:cNvPr id="0" name=""/>
        <dsp:cNvSpPr/>
      </dsp:nvSpPr>
      <dsp:spPr>
        <a:xfrm>
          <a:off x="3770082" y="2605555"/>
          <a:ext cx="3400891" cy="1843541"/>
        </a:xfrm>
        <a:prstGeom prst="roundRect">
          <a:avLst/>
        </a:prstGeom>
        <a:noFill/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824"/>
            <a:ext cx="161444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53232" y="9378824"/>
            <a:ext cx="54287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29F"/>
                </a:solidFill>
              </a:defRPr>
            </a:lvl1pPr>
          </a:lstStyle>
          <a:p>
            <a:fld id="{BCAF98AC-E5CD-4B63-B0AE-DD4BD781B3A4}" type="slidenum">
              <a:rPr lang="hu-HU"/>
              <a:pPr/>
              <a:t>‹#›</a:t>
            </a:fld>
            <a:endParaRPr lang="hu-HU"/>
          </a:p>
        </p:txBody>
      </p:sp>
      <p:pic>
        <p:nvPicPr>
          <p:cNvPr id="212998" name="Picture 6" descr="Kép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8600" y="54857"/>
            <a:ext cx="723827" cy="815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871720" y="9246175"/>
            <a:ext cx="29975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u-HU" dirty="0">
                <a:solidFill>
                  <a:srgbClr val="00529F"/>
                </a:solidFill>
              </a:rPr>
              <a:t>SZÁMALK </a:t>
            </a:r>
            <a:r>
              <a:rPr lang="hu-HU" dirty="0" smtClean="0">
                <a:solidFill>
                  <a:srgbClr val="00529F"/>
                </a:solidFill>
              </a:rPr>
              <a:t>– Szalézi Szakgimnázium</a:t>
            </a:r>
            <a:endParaRPr lang="hu-HU" dirty="0">
              <a:solidFill>
                <a:srgbClr val="0052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033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470451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826035" y="0"/>
            <a:ext cx="197006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210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8937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269"/>
            <a:ext cx="5438140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824"/>
            <a:ext cx="154363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253232" y="9378824"/>
            <a:ext cx="54287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29F"/>
                </a:solidFill>
              </a:defRPr>
            </a:lvl1pPr>
          </a:lstStyle>
          <a:p>
            <a:fld id="{0BE06233-11D1-4CB0-AA0C-8BC66163803C}" type="slidenum">
              <a:rPr lang="hu-HU"/>
              <a:pPr/>
              <a:t>‹#›</a:t>
            </a:fld>
            <a:endParaRPr lang="hu-HU"/>
          </a:p>
        </p:txBody>
      </p:sp>
      <p:pic>
        <p:nvPicPr>
          <p:cNvPr id="210952" name="Picture 8" descr="Kép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7836" y="39429"/>
            <a:ext cx="656165" cy="738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1971642" y="9291396"/>
            <a:ext cx="29975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u-HU">
                <a:solidFill>
                  <a:srgbClr val="00529F"/>
                </a:solidFill>
              </a:rPr>
              <a:t>SZÁMALK Szakközépiskola</a:t>
            </a:r>
          </a:p>
        </p:txBody>
      </p:sp>
    </p:spTree>
    <p:extLst>
      <p:ext uri="{BB962C8B-B14F-4D97-AF65-F5344CB8AC3E}">
        <p14:creationId xmlns:p14="http://schemas.microsoft.com/office/powerpoint/2010/main" val="2549964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529F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529F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529F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529F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529F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06233-11D1-4CB0-AA0C-8BC66163803C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63627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06233-11D1-4CB0-AA0C-8BC66163803C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54535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iskolák „rendes” tananyaga a tanult szakmától függően kisebb-nagyobb mértékben lefedi követelményeket, de nem teljes mértékben. Ezért az órarendi tanórákon folyó tanítás nyilvánvalóan hozzájárul a felkészítéshez; illetve szükség van célirányosan a felkészítésre szervezett különórákra.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200" b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200" b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Ez a modul alapvetően  sok programozási ismeretet tartalmaz, mely iránt inkább a szoftverfejlesztő szakon tanulók érdeklődnek, akik 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szakképzésben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mélyebb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ismeretekre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tesznek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szert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programozás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területén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Az informatikai rendszergazda és a CAD-CAM </a:t>
            </a:r>
            <a:r>
              <a:rPr lang="hu-HU" sz="12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kézés</a:t>
            </a:r>
            <a:r>
              <a:rPr lang="hu-HU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esetében a </a:t>
            </a:r>
            <a:r>
              <a:rPr lang="hu-HU" sz="12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felészítés</a:t>
            </a:r>
            <a:r>
              <a:rPr lang="hu-HU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során külön figyelmet kell szentelni erre a modulra.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200" b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200" b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sikeres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vizsgák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aránya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alapján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Fejlesztés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/Build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modul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esetében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angol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nyelven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vizsgázók</a:t>
            </a:r>
            <a:r>
              <a:rPr lang="hu-H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teljesítettek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sikeresebben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hu-H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b="0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BE799-5422-4B20-B48F-EEFE94ED13C7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1674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iskolák végzős, 12.</a:t>
            </a:r>
            <a:r>
              <a:rPr lang="hu-HU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13. osztályos tanulói vállalták a vizsgákat, illetve a SZÁMALK – Szalézi iskola esetében a 14 . (végzős) évfolyam hallgatói. </a:t>
            </a:r>
            <a:endParaRPr lang="hu-HU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Galamb</a:t>
            </a:r>
            <a:r>
              <a:rPr lang="hu-HU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iskola 13. évfolyamos CAD-CAM szakon tanuló hallgatóinak kevésbé sikerült a vizsga. A CAD-CAM szakma szakterülete egyik témához sem áll igazán közel.</a:t>
            </a:r>
            <a:endParaRPr lang="hu-HU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Build modul közepes teljesítménye jelzi, hogy a fejlesztői, programozói ismereteket jobban, hatékonyabban kell tanítani, továbbá a felkészítés során, a vizsgán számonkért speciális ismeretek oktatására nagyobb hangsúlyt kell fektetni. </a:t>
            </a:r>
          </a:p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BE799-5422-4B20-B48F-EEFE94ED13C7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51517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hu-H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különórákon való részvétel</a:t>
            </a: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-- a tanárok beszámolója szerint – változó vagy gyenge volt.</a:t>
            </a:r>
            <a:r>
              <a:rPr lang="hu-H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Egyrészt a középiskolás korosztály nagyon nehezen motiválható bármilyen, a kötelezőn túli munkára, erőfeszítésre (de még a kötelezőre is). </a:t>
            </a:r>
          </a:p>
          <a:p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tanári beszámolók többsége szerint kimutatható </a:t>
            </a:r>
            <a:r>
              <a:rPr lang="hu-H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eredmények és a felkészítésen való részvétel közötti összefüggés</a:t>
            </a: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ami persze nem meglepő. </a:t>
            </a:r>
          </a:p>
          <a:p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tanárok beszámolóiból az szűrhető le, hogy akik eljártak a felkészítő órákra, foglalkoztak az anyaggal, jobban teljesítettek.</a:t>
            </a:r>
          </a:p>
          <a:p>
            <a:r>
              <a:rPr lang="hu-H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Rontotta a teljesítményt</a:t>
            </a: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hogy a vizsgára jelentkezők közül többen nem jól mérték fel a nyelvtudásukat, és az angol nyelvű vizsgateszt választása még külön nehézség elé állította őket. </a:t>
            </a:r>
          </a:p>
          <a:p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eredeti angol szövegek sok helyen rettentő körmönfontak, túlbonyolítottak.</a:t>
            </a:r>
          </a:p>
          <a:p>
            <a:pPr lvl="0"/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Sok vizsgázónál az OKJ-vizsgák közelsége miatt nem jutott a felkészülésre annyi idő;</a:t>
            </a:r>
          </a:p>
          <a:p>
            <a:pPr lvl="0"/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Tapasztalat, hogy a vizsgán többek kapkodtak, a rendelkezésre álló időt sem használták ki, nem értelmezték, nem értették pontosan a kérdéseket;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A1A75-10AF-4248-9EBD-0588B87D415B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81120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projekt keretében létrehozott magyar nyelvű EUCIP </a:t>
            </a:r>
            <a:r>
              <a:rPr lang="hu-H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Core</a:t>
            </a: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portálra feltöltött </a:t>
            </a:r>
            <a:r>
              <a:rPr lang="hu-H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tanulást segítő anyagok</a:t>
            </a: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(tananyagok, gyakorló tesztek, prezentációk) használták a tanulók a felkészülés során.</a:t>
            </a:r>
          </a:p>
          <a:p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Nagy segítség lesz a már elkészült új magyar nyelvű tananyag, mely több képpel, összefoglaló táblázattal érthető magyarázattal rendelkezik. </a:t>
            </a:r>
          </a:p>
          <a:p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Szükség van a felkészülésre irányuló különórákra, sőt az eddig ráfordítottnál nagyobb mértékben. Valamint a tananyag tartalmának bevonása a kötelező órák körébe.</a:t>
            </a:r>
          </a:p>
          <a:p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Nagyon nagy segítség lesz azoknak a gyakorlótesztek elkészülése, amelyek a jelenlegieknél közelebb állnak az éles tesztekhez mind tartalmukban, mind típusukban, mind nehézségükben. Ennek segítségével jobban fel tudják mérni a tanulók a felkészültségüket, ami egyrészt a tapasztalt elbizakodottság ellenszere, másrészt a felkészülés közbeni számonkérésekre használva a tanulási motivációt is előmozdítja.</a:t>
            </a:r>
          </a:p>
          <a:p>
            <a:endParaRPr lang="hu-H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BE799-5422-4B20-B48F-EEFE94ED13C7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08543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Összefoglalásként</a:t>
            </a:r>
            <a:r>
              <a:rPr lang="en-US" dirty="0"/>
              <a:t> </a:t>
            </a:r>
            <a:r>
              <a:rPr lang="en-US" dirty="0" err="1"/>
              <a:t>elmondható</a:t>
            </a:r>
            <a:r>
              <a:rPr lang="en-US" dirty="0"/>
              <a:t>, </a:t>
            </a:r>
            <a:r>
              <a:rPr lang="en-US" dirty="0" err="1"/>
              <a:t>hogy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informatikai</a:t>
            </a:r>
            <a:r>
              <a:rPr lang="en-US" dirty="0"/>
              <a:t> </a:t>
            </a:r>
            <a:r>
              <a:rPr lang="en-US" dirty="0" err="1"/>
              <a:t>képzéseket</a:t>
            </a:r>
            <a:r>
              <a:rPr lang="en-US" dirty="0"/>
              <a:t> </a:t>
            </a:r>
            <a:r>
              <a:rPr lang="en-US" dirty="0" err="1"/>
              <a:t>folytató</a:t>
            </a:r>
            <a:r>
              <a:rPr lang="en-US" dirty="0"/>
              <a:t> </a:t>
            </a:r>
            <a:r>
              <a:rPr lang="en-US" dirty="0" err="1"/>
              <a:t>iskoláknak</a:t>
            </a:r>
            <a:r>
              <a:rPr lang="en-US" dirty="0"/>
              <a:t> </a:t>
            </a:r>
            <a:r>
              <a:rPr lang="en-US" dirty="0" err="1"/>
              <a:t>javasoljuk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EUCIP Core </a:t>
            </a:r>
            <a:r>
              <a:rPr lang="en-US" dirty="0" err="1"/>
              <a:t>minősítést</a:t>
            </a:r>
            <a:r>
              <a:rPr lang="en-US" dirty="0"/>
              <a:t>, </a:t>
            </a:r>
            <a:r>
              <a:rPr lang="en-US" dirty="0" err="1"/>
              <a:t>mert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arra</a:t>
            </a:r>
            <a:r>
              <a:rPr lang="en-US" dirty="0"/>
              <a:t> </a:t>
            </a:r>
            <a:r>
              <a:rPr lang="en-US" dirty="0" err="1"/>
              <a:t>való</a:t>
            </a:r>
            <a:r>
              <a:rPr lang="en-US" dirty="0"/>
              <a:t> </a:t>
            </a:r>
            <a:r>
              <a:rPr lang="en-US" dirty="0" err="1"/>
              <a:t>felkészítés</a:t>
            </a:r>
            <a:r>
              <a:rPr lang="en-US" dirty="0"/>
              <a:t> </a:t>
            </a:r>
            <a:r>
              <a:rPr lang="en-US" dirty="0" err="1"/>
              <a:t>jó</a:t>
            </a:r>
            <a:r>
              <a:rPr lang="en-US" dirty="0"/>
              <a:t> </a:t>
            </a:r>
            <a:r>
              <a:rPr lang="en-US" dirty="0" err="1"/>
              <a:t>hatékonysággal</a:t>
            </a:r>
            <a:r>
              <a:rPr lang="en-US" dirty="0"/>
              <a:t> </a:t>
            </a:r>
            <a:r>
              <a:rPr lang="en-US" dirty="0" err="1"/>
              <a:t>megvalósítható</a:t>
            </a:r>
            <a:r>
              <a:rPr lang="en-US" dirty="0"/>
              <a:t>. A </a:t>
            </a:r>
            <a:r>
              <a:rPr lang="en-US" dirty="0" err="1"/>
              <a:t>motivált</a:t>
            </a:r>
            <a:r>
              <a:rPr lang="en-US" dirty="0"/>
              <a:t> </a:t>
            </a:r>
            <a:r>
              <a:rPr lang="en-US" dirty="0" err="1"/>
              <a:t>diákok</a:t>
            </a:r>
            <a:r>
              <a:rPr lang="en-US" dirty="0"/>
              <a:t> </a:t>
            </a:r>
            <a:r>
              <a:rPr lang="en-US" dirty="0" err="1"/>
              <a:t>bizonyították</a:t>
            </a:r>
            <a:r>
              <a:rPr lang="en-US" dirty="0"/>
              <a:t>, </a:t>
            </a:r>
            <a:r>
              <a:rPr lang="en-US" dirty="0" err="1"/>
              <a:t>hogy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informatikai</a:t>
            </a:r>
            <a:r>
              <a:rPr lang="en-US" dirty="0"/>
              <a:t> </a:t>
            </a:r>
            <a:r>
              <a:rPr lang="en-US" dirty="0" err="1"/>
              <a:t>képzésben</a:t>
            </a:r>
            <a:r>
              <a:rPr lang="en-US" dirty="0"/>
              <a:t> </a:t>
            </a:r>
            <a:r>
              <a:rPr lang="en-US" dirty="0" err="1"/>
              <a:t>már</a:t>
            </a:r>
            <a:r>
              <a:rPr lang="en-US" dirty="0"/>
              <a:t> a 9-12. </a:t>
            </a:r>
            <a:r>
              <a:rPr lang="en-US" dirty="0" err="1"/>
              <a:t>év</a:t>
            </a:r>
            <a:r>
              <a:rPr lang="en-US" dirty="0"/>
              <a:t> </a:t>
            </a:r>
            <a:r>
              <a:rPr lang="en-US" dirty="0" err="1"/>
              <a:t>végére</a:t>
            </a:r>
            <a:r>
              <a:rPr lang="en-US" dirty="0"/>
              <a:t>, </a:t>
            </a:r>
            <a:r>
              <a:rPr lang="en-US" dirty="0" err="1"/>
              <a:t>sokkal</a:t>
            </a:r>
            <a:r>
              <a:rPr lang="en-US" dirty="0"/>
              <a:t> </a:t>
            </a:r>
            <a:r>
              <a:rPr lang="en-US" dirty="0" err="1"/>
              <a:t>felkészültebben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eredményesebben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OKJ </a:t>
            </a:r>
            <a:r>
              <a:rPr lang="en-US" dirty="0" err="1"/>
              <a:t>vizsga</a:t>
            </a:r>
            <a:r>
              <a:rPr lang="en-US" dirty="0"/>
              <a:t> </a:t>
            </a:r>
            <a:r>
              <a:rPr lang="en-US" dirty="0" err="1"/>
              <a:t>időszakában</a:t>
            </a:r>
            <a:r>
              <a:rPr lang="en-US" dirty="0"/>
              <a:t> </a:t>
            </a:r>
            <a:r>
              <a:rPr lang="en-US" dirty="0" err="1"/>
              <a:t>jó</a:t>
            </a:r>
            <a:r>
              <a:rPr lang="en-US" dirty="0"/>
              <a:t> </a:t>
            </a:r>
            <a:r>
              <a:rPr lang="en-US" dirty="0" err="1"/>
              <a:t>eredményeket</a:t>
            </a:r>
            <a:r>
              <a:rPr lang="en-US" dirty="0"/>
              <a:t> </a:t>
            </a:r>
            <a:r>
              <a:rPr lang="en-US" dirty="0" err="1"/>
              <a:t>képesek</a:t>
            </a:r>
            <a:r>
              <a:rPr lang="en-US" dirty="0"/>
              <a:t> </a:t>
            </a:r>
            <a:r>
              <a:rPr lang="en-US" dirty="0" err="1"/>
              <a:t>elérni</a:t>
            </a:r>
            <a:r>
              <a:rPr lang="en-US" dirty="0"/>
              <a:t> mind </a:t>
            </a:r>
            <a:r>
              <a:rPr lang="en-US" dirty="0" err="1"/>
              <a:t>magyar</a:t>
            </a:r>
            <a:r>
              <a:rPr lang="en-US" dirty="0"/>
              <a:t> </a:t>
            </a:r>
            <a:r>
              <a:rPr lang="en-US" dirty="0" err="1"/>
              <a:t>nyelvű</a:t>
            </a:r>
            <a:r>
              <a:rPr lang="en-US" dirty="0"/>
              <a:t>, mind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angol</a:t>
            </a:r>
            <a:r>
              <a:rPr lang="en-US" dirty="0"/>
              <a:t> </a:t>
            </a:r>
            <a:r>
              <a:rPr lang="en-US" dirty="0" err="1"/>
              <a:t>nyelvű</a:t>
            </a:r>
            <a:r>
              <a:rPr lang="en-US" dirty="0"/>
              <a:t> </a:t>
            </a:r>
            <a:r>
              <a:rPr lang="en-US" dirty="0" err="1"/>
              <a:t>vizsgákon</a:t>
            </a:r>
            <a:r>
              <a:rPr lang="en-US" dirty="0"/>
              <a:t>.</a:t>
            </a:r>
            <a:endParaRPr lang="hu-HU" dirty="0"/>
          </a:p>
          <a:p>
            <a:endParaRPr lang="hu-HU" dirty="0">
              <a:effectLst/>
            </a:endParaRP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BE799-5422-4B20-B48F-EEFE94ED13C7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59047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kern="1200" dirty="0">
                <a:solidFill>
                  <a:srgbClr val="00529F"/>
                </a:solidFill>
                <a:effectLst/>
                <a:latin typeface="Arial" charset="0"/>
                <a:ea typeface="+mn-ea"/>
                <a:cs typeface="+mn-cs"/>
              </a:rPr>
              <a:t>A szervezetek többsége az informatikai eszközeiket első sorban irodai munkavégzésre, adminisztrációra, dokumentum- és adatkezelésre, nyilvántartások vezetésére, továbbá pénzügyi és számviteli területeken használják, éppen ezért az informatikai infrastrukturális fejlesztéseket is ezek függvényében valósítják meg. Ezeknél a fejlesztéseknél azonban ritkán vizsgálják azt, hogy azok mennyire támogatják optimálisan a szervezeten belüli üzleti, illetve működési folyamatokat.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06233-11D1-4CB0-AA0C-8BC66163803C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49134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06233-11D1-4CB0-AA0C-8BC66163803C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4385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06233-11D1-4CB0-AA0C-8BC66163803C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9154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lvl="0" indent="-228600">
              <a:buFont typeface="+mj-lt"/>
              <a:buAutoNum type="arabicPeriod"/>
            </a:pP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Értse az információs rendszerek tervezésének, specifikációinak, fejlesztésének, tesztelésének, integrációjának és bevezetésének technikai szempontjait;</a:t>
            </a:r>
          </a:p>
          <a:p>
            <a:pPr marL="228600" lvl="0" indent="-228600">
              <a:buFont typeface="+mj-lt"/>
              <a:buAutoNum type="arabicPeriod"/>
            </a:pP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Tisztán lássa a relációs adatbázisok és adattárházak alapelveivel és alkalmazási területeivel; értse a relációs modellt és a lekérdező nyelveket. legyen tájékozott az adatbázisok lényeges adminisztrációs és adatvédelmi kérdéseiben;</a:t>
            </a:r>
          </a:p>
          <a:p>
            <a:pPr marL="228600" lvl="0" indent="-228600">
              <a:buFont typeface="+mj-lt"/>
              <a:buAutoNum type="arabicPeriod"/>
            </a:pP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Értse a szoftvertervezési módszereket és technikákat;</a:t>
            </a:r>
          </a:p>
          <a:p>
            <a:pPr marL="228600" lvl="0" indent="-228600">
              <a:buFont typeface="+mj-lt"/>
              <a:buAutoNum type="arabicPeriod"/>
            </a:pP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Tisztán lássa a felhasználói felülettel, a weboldalakkal és a hipermédiával kapcsolatos tervezési alapelveket; értse a HTML és XML alapelemeit.</a:t>
            </a:r>
          </a:p>
          <a:p>
            <a:pPr marL="228600" lvl="0" indent="-228600">
              <a:buFont typeface="+mj-lt"/>
              <a:buAutoNum type="arabicPeriod"/>
            </a:pPr>
            <a:endParaRPr lang="hu-H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endParaRPr lang="hu-H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hu-H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tananyag nagy részben lefedi a régi és az új OKJ 1. éves tananyagait. Egyrészt több annál, másrészt kevesebb. </a:t>
            </a:r>
            <a:endParaRPr lang="hu-H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BE799-5422-4B20-B48F-EEFE94ED13C7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4242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A1A75-10AF-4248-9EBD-0588B87D415B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7210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A1A75-10AF-4248-9EBD-0588B87D415B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8531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A1A75-10AF-4248-9EBD-0588B87D415B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5188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06233-11D1-4CB0-AA0C-8BC66163803C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9025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06233-11D1-4CB0-AA0C-8BC66163803C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3862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b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fenti struktúrából adódnak</a:t>
            </a:r>
            <a:r>
              <a:rPr lang="hu-HU" sz="1200" b="0" u="sng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a</a:t>
            </a:r>
            <a:r>
              <a:rPr lang="en-US" sz="1200" b="0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zok</a:t>
            </a:r>
            <a:r>
              <a:rPr lang="en-US" sz="1200" b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</a:t>
            </a:r>
            <a:r>
              <a:rPr lang="en-US" sz="1200" b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azonosságok</a:t>
            </a:r>
            <a:r>
              <a:rPr lang="en-US" sz="1200" b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és </a:t>
            </a:r>
            <a:r>
              <a:rPr lang="en-US" sz="1200" b="0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különbözőségek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melyek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jellemezik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négy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iskola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vizsgázó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diákjait</a:t>
            </a:r>
            <a:r>
              <a:rPr lang="hu-HU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hu-HU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Bár minden szakma a kékkel jelölt években azonos tanterv szerint halad, mégis mutatkoznak különbözőségek a szakok  között.  Ez a modul alapvetően  sok programozási ismeretet tartalmaz, mely iránt inkább a szoftverfejlesztő szakon tanulók érdeklődnek. Az informatikai rendszergazda szak diákjait kevésbé fogja meg ez a terület, nagyobb az ellenállás bennük a téma iránt. A 14. év végére is kevésbé mély ismeretekkel rendelkeznek a témában, ráadásul a 14. évfolyamon ők már nem tanulnak sem </a:t>
            </a:r>
            <a:r>
              <a:rPr lang="hu-HU" sz="12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webprogramozást</a:t>
            </a:r>
            <a:r>
              <a:rPr lang="hu-HU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u-HU" sz="12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</a:t>
            </a:r>
            <a:r>
              <a:rPr lang="hu-HU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programozást. Ezért a felkészítés során erre külön figyelmet kell szentelni az IRÜ esetében.  </a:t>
            </a:r>
            <a:endParaRPr lang="hu-HU" b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BE799-5422-4B20-B48F-EEFE94ED13C7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7670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/>
          <a:lstStyle>
            <a:lvl1pPr>
              <a:defRPr>
                <a:solidFill>
                  <a:srgbClr val="003562"/>
                </a:solidFill>
              </a:defRPr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460375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63E6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ACE8-B908-4BCA-B0D2-2F2B4B9F69E4}" type="datetime1">
              <a:rPr lang="hu-HU" smtClean="0"/>
              <a:pPr/>
              <a:t>2016.10.21.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5626-3263-4034-AABE-E6A8B7903D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4617-5A3E-46AE-94D1-EC8B61E0CF3F}" type="datetime1">
              <a:rPr lang="hu-HU" smtClean="0"/>
              <a:pPr/>
              <a:t>2016.10.21.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B40D-ECE2-48C4-9749-F5CDA869934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4814-E5D6-478B-BFEB-3B058E46087F}" type="datetime1">
              <a:rPr lang="hu-HU" smtClean="0"/>
              <a:pPr/>
              <a:t>2016.10.21.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6DB3-225E-42DC-8356-A0C793081D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2FE1-15C6-4379-867E-DC2F33BA7243}" type="datetime1">
              <a:rPr lang="hu-HU" smtClean="0"/>
              <a:pPr/>
              <a:t>2016.10.21.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92471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403647" y="2906713"/>
            <a:ext cx="7091065" cy="2826543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63E6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3BC4-C46E-4DB3-ABA1-770966218DD7}" type="datetime1">
              <a:rPr lang="hu-HU" smtClean="0"/>
              <a:pPr/>
              <a:t>2016.10.21.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E7136-309F-4477-99E1-7BFBD30C701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8047-A0FE-46B9-8291-14DCB3E381BD}" type="datetime1">
              <a:rPr lang="hu-HU" smtClean="0"/>
              <a:pPr/>
              <a:t>2016.10.21.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7654-F071-4C4C-A7D9-961E9CA329A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6781-2A44-4AAD-BB4C-CD9C91A27BE9}" type="datetime1">
              <a:rPr lang="hu-HU" smtClean="0"/>
              <a:pPr/>
              <a:t>2016.10.21.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02BF-B2D7-4ECA-9710-81152EA2191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31C7E-F4B5-4B68-AA30-B84445760021}" type="datetime1">
              <a:rPr lang="hu-HU" smtClean="0"/>
              <a:pPr/>
              <a:t>2016.10.21.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EDED-793D-4F9A-B8B3-7DF953EA1F3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DA325-B8B2-4EA5-B4DC-065DE9D9C9E6}" type="datetime1">
              <a:rPr lang="hu-HU" smtClean="0"/>
              <a:pPr/>
              <a:t>2016.10.21.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0F60-0E95-4D89-9E24-BB05CC6542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C2C4-E2C5-4ADE-A4CB-ABBDF08E8EC8}" type="datetime1">
              <a:rPr lang="hu-HU" smtClean="0"/>
              <a:pPr/>
              <a:t>2016.10.21.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7DA6-C362-48FC-80E1-940F0DEEC4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5D8A-E461-4925-92FA-AB2AE71C2962}" type="datetime1">
              <a:rPr lang="hu-HU" smtClean="0"/>
              <a:pPr/>
              <a:t>2016.10.21.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DF6E-48C7-4EDD-B822-5701A7F4C60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18287"/>
                </a:solidFill>
              </a:defRPr>
            </a:lvl1pPr>
          </a:lstStyle>
          <a:p>
            <a:fld id="{953B8B21-AA05-40C7-B7DF-ACC7F8671153}" type="datetime1">
              <a:rPr lang="hu-HU" smtClean="0"/>
              <a:pPr/>
              <a:t>2016.10.21.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18287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264188" y="6356350"/>
            <a:ext cx="2422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18287"/>
                </a:solidFill>
              </a:defRPr>
            </a:lvl1pPr>
          </a:lstStyle>
          <a:p>
            <a:fld id="{BE444141-70AE-4D6B-97D6-8B67CD6A4CB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63E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356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356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356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356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356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966838"/>
          </a:xfrm>
        </p:spPr>
        <p:txBody>
          <a:bodyPr>
            <a:normAutofit/>
          </a:bodyPr>
          <a:lstStyle/>
          <a:p>
            <a:r>
              <a:rPr lang="hu-HU" sz="6000" b="1" dirty="0"/>
              <a:t>EUCIP konferencia</a:t>
            </a:r>
            <a:r>
              <a:rPr lang="hu-HU" sz="6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hu-HU" sz="6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u-HU" sz="3100" dirty="0">
                <a:solidFill>
                  <a:schemeClr val="accent1">
                    <a:lumMod val="75000"/>
                  </a:schemeClr>
                </a:solidFill>
              </a:rPr>
              <a:t>2016. október 20.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hu-H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u-HU" sz="3100" dirty="0" smtClean="0">
                <a:solidFill>
                  <a:schemeClr val="accent1">
                    <a:lumMod val="75000"/>
                  </a:schemeClr>
                </a:solidFill>
              </a:rPr>
              <a:t>Károly Gabriella</a:t>
            </a:r>
            <a:endParaRPr lang="hu-HU" dirty="0"/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179512" y="4941168"/>
            <a:ext cx="8712968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rgbClr val="063E6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hu-H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1343174"/>
          </a:xfrm>
        </p:spPr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Üzemeltetés (</a:t>
            </a:r>
            <a:r>
              <a:rPr lang="hu-HU" b="1" dirty="0" err="1" smtClean="0">
                <a:solidFill>
                  <a:srgbClr val="FF0000"/>
                </a:solidFill>
              </a:rPr>
              <a:t>Operate</a:t>
            </a:r>
            <a:r>
              <a:rPr lang="hu-HU" b="1" dirty="0" smtClean="0">
                <a:solidFill>
                  <a:srgbClr val="FF0000"/>
                </a:solidFill>
              </a:rPr>
              <a:t>) modul</a:t>
            </a:r>
            <a:endParaRPr lang="hu-H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711522" y="1124744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hu-HU"/>
              <a:t>A felkészítés, a tesztvizsga és az éles szakmai vizsga tapasztalatai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>
          <a:xfrm>
            <a:off x="1403647" y="2906713"/>
            <a:ext cx="7091065" cy="311457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u-HU" sz="2400" dirty="0"/>
              <a:t>Mit tartalmaz a </a:t>
            </a:r>
            <a:r>
              <a:rPr lang="hu-HU" sz="2400" dirty="0" smtClean="0"/>
              <a:t>Üzemeltetés </a:t>
            </a:r>
            <a:r>
              <a:rPr lang="hu-HU" sz="2400" dirty="0"/>
              <a:t>modul?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/>
              <a:t>A magyar OKJ és az EUCIP </a:t>
            </a:r>
            <a:r>
              <a:rPr lang="hu-HU" sz="2400" dirty="0" smtClean="0"/>
              <a:t>OPERATE </a:t>
            </a:r>
            <a:r>
              <a:rPr lang="hu-HU" sz="2400" dirty="0"/>
              <a:t>modulja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/>
              <a:t>A felkészítés, a tesztvizsga és az éles szakmai vizsga tapasztalatai</a:t>
            </a:r>
          </a:p>
          <a:p>
            <a:pPr lvl="1"/>
            <a:r>
              <a:rPr lang="hu-HU" sz="2000" dirty="0"/>
              <a:t>A felkészítésben résztvevő tanulók köre</a:t>
            </a:r>
          </a:p>
          <a:p>
            <a:pPr lvl="1"/>
            <a:r>
              <a:rPr lang="hu-HU" sz="2000" dirty="0"/>
              <a:t>A felkészítésben résztvevő szaktanárok</a:t>
            </a:r>
          </a:p>
          <a:p>
            <a:pPr lvl="1"/>
            <a:r>
              <a:rPr lang="hu-HU" sz="2000" dirty="0"/>
              <a:t>A rendelkezésre álló angol/magyar nyelvű tananyagok és tesztek</a:t>
            </a:r>
          </a:p>
        </p:txBody>
      </p:sp>
      <p:sp>
        <p:nvSpPr>
          <p:cNvPr id="6" name="Nyíl: jobbra mutató 5"/>
          <p:cNvSpPr/>
          <p:nvPr/>
        </p:nvSpPr>
        <p:spPr>
          <a:xfrm>
            <a:off x="840071" y="3901992"/>
            <a:ext cx="576064" cy="219633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531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 Mely tartalommal tudnak megbirkózni külön felkészítés nélkül 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4340" y="1583100"/>
            <a:ext cx="8795320" cy="4525963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Átfogó Számítógépes és Operációs rendszer ismeret</a:t>
            </a:r>
            <a:endParaRPr lang="hu-HU" dirty="0"/>
          </a:p>
          <a:p>
            <a:pPr lvl="1"/>
            <a:r>
              <a:rPr lang="hu-HU" dirty="0">
                <a:sym typeface="Wingdings" panose="05000000000000000000" pitchFamily="2" charset="2"/>
              </a:rPr>
              <a:t>informatikai rendszergazda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szoftverfejlesztő képzés </a:t>
            </a:r>
            <a:endParaRPr lang="hu-HU" dirty="0"/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8196791"/>
              </p:ext>
            </p:extLst>
          </p:nvPr>
        </p:nvGraphicFramePr>
        <p:xfrm>
          <a:off x="683568" y="3212976"/>
          <a:ext cx="7272808" cy="2916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98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r>
              <a:rPr lang="hu-HU" sz="3200" dirty="0"/>
              <a:t>Az iskolai informatikai oktatásból kik, milyen szakosok, hányadik osztályba járók vállalták a vizsgákat?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336362"/>
              </p:ext>
            </p:extLst>
          </p:nvPr>
        </p:nvGraphicFramePr>
        <p:xfrm>
          <a:off x="1097532" y="2204864"/>
          <a:ext cx="6948936" cy="381642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1993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901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97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797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00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effectLst/>
                        </a:rPr>
                        <a:t>Üzemeltetés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MODUL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052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Galamb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Öveges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SZÁMALK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58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Vizsgázók száma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effectLst/>
                        </a:rPr>
                        <a:t>13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20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25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58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Ebből sikeres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effectLst/>
                        </a:rPr>
                        <a:t>12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effectLst/>
                        </a:rPr>
                        <a:t>3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</a:t>
                      </a:r>
                      <a:r>
                        <a:rPr lang="hu-HU" sz="2400" dirty="0" smtClean="0">
                          <a:effectLst/>
                        </a:rPr>
                        <a:t>7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58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Sikeres vizsgázók aránya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effectLst/>
                        </a:rPr>
                        <a:t>92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effectLst/>
                        </a:rPr>
                        <a:t>15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effectLst/>
                        </a:rPr>
                        <a:t>68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31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Átlagos teljesítmény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effectLst/>
                        </a:rPr>
                        <a:t>62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effectLst/>
                        </a:rPr>
                        <a:t>47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6</a:t>
                      </a:r>
                      <a:r>
                        <a:rPr lang="hu-HU" sz="2400" dirty="0" smtClean="0">
                          <a:effectLst/>
                        </a:rPr>
                        <a:t>0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785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Autofit/>
          </a:bodyPr>
          <a:lstStyle/>
          <a:p>
            <a:r>
              <a:rPr lang="hu-HU" sz="3200"/>
              <a:t>Milyen nehézségek és sikerélmények jellemezték a modul tartalmának feldolgozását és a vizsgát ?</a:t>
            </a:r>
            <a:br>
              <a:rPr lang="hu-HU" sz="3200"/>
            </a:br>
            <a:endParaRPr lang="hu-HU" sz="320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OKJ vizsgára készültek, nem jutott elég idő a felkészülésre</a:t>
            </a:r>
          </a:p>
          <a:p>
            <a:pPr algn="just"/>
            <a:r>
              <a:rPr lang="hu-HU" dirty="0"/>
              <a:t>Vizsgafeladatok kérdéseinek értelmezésére nem szántak elég időt, kapkodtak </a:t>
            </a:r>
          </a:p>
          <a:p>
            <a:r>
              <a:rPr lang="hu-HU" dirty="0"/>
              <a:t>Nyelvi nehézségek</a:t>
            </a:r>
          </a:p>
          <a:p>
            <a:r>
              <a:rPr lang="hu-HU" dirty="0"/>
              <a:t>Felkészítésre szükség van</a:t>
            </a:r>
          </a:p>
          <a:p>
            <a:pPr algn="just"/>
            <a:r>
              <a:rPr lang="hu-HU" dirty="0"/>
              <a:t>Elektronikus tananyagra és tesztekre igényt tartanak</a:t>
            </a:r>
          </a:p>
        </p:txBody>
      </p:sp>
    </p:spTree>
    <p:extLst>
      <p:ext uri="{BB962C8B-B14F-4D97-AF65-F5344CB8AC3E}">
        <p14:creationId xmlns:p14="http://schemas.microsoft.com/office/powerpoint/2010/main" val="415106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fejlesztés és a kísérlet tapasztalatainak összegzése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FF0000"/>
                </a:solidFill>
              </a:rPr>
              <a:t>Tanári szerep: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FF0000"/>
                </a:solidFill>
              </a:rPr>
              <a:t>Tanulásirányítás</a:t>
            </a:r>
            <a:r>
              <a:rPr lang="hu-HU" dirty="0"/>
              <a:t>:  inkább azokra a részekre kell helyezni  a hangsúlyt, ami a szakképzésben kisebb súllyal szerepel.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A tananyagot az órák tematikájába érdemes beépíteni, egy-két külön felkészítési </a:t>
            </a:r>
            <a:r>
              <a:rPr lang="hu-HU" dirty="0" err="1"/>
              <a:t>lehetősggel</a:t>
            </a:r>
            <a:r>
              <a:rPr lang="hu-HU" dirty="0"/>
              <a:t>.</a:t>
            </a:r>
            <a:br>
              <a:rPr lang="hu-HU" dirty="0"/>
            </a:br>
            <a:endParaRPr lang="hu-HU" dirty="0"/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FF0000"/>
                </a:solidFill>
              </a:rPr>
              <a:t>Egyéni felkészülés </a:t>
            </a:r>
            <a:r>
              <a:rPr lang="hu-HU" dirty="0" err="1">
                <a:solidFill>
                  <a:srgbClr val="FF0000"/>
                </a:solidFill>
              </a:rPr>
              <a:t>eLearning</a:t>
            </a:r>
            <a:r>
              <a:rPr lang="hu-HU" dirty="0">
                <a:solidFill>
                  <a:srgbClr val="FF0000"/>
                </a:solidFill>
              </a:rPr>
              <a:t> eszközökkel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Az elkészült tananyag alapján – </a:t>
            </a:r>
            <a:r>
              <a:rPr lang="hu-HU" dirty="0">
                <a:solidFill>
                  <a:srgbClr val="FF0000"/>
                </a:solidFill>
              </a:rPr>
              <a:t>konzultációs </a:t>
            </a:r>
            <a:r>
              <a:rPr lang="hu-HU" dirty="0"/>
              <a:t>lehetőségekkel</a:t>
            </a:r>
            <a:r>
              <a:rPr lang="en-US" dirty="0"/>
              <a:t> </a:t>
            </a:r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Új magyar nyelvű tananyag – képekkel, közérthetőbb nyelvezettel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Új gyakorlótesztek</a:t>
            </a:r>
          </a:p>
          <a:p>
            <a:pPr lvl="1"/>
            <a:endParaRPr lang="hu-HU" dirty="0"/>
          </a:p>
          <a:p>
            <a:pPr lvl="1"/>
            <a:endParaRPr lang="hu-HU" dirty="0"/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67418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Kinek javasolható a modul?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585690"/>
              </p:ext>
            </p:extLst>
          </p:nvPr>
        </p:nvGraphicFramePr>
        <p:xfrm>
          <a:off x="251520" y="1916832"/>
          <a:ext cx="8568956" cy="3635585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141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141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1414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1414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126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4+1 </a:t>
                      </a:r>
                      <a:r>
                        <a:rPr lang="en-US" sz="2000" dirty="0" err="1">
                          <a:effectLst/>
                        </a:rPr>
                        <a:t>éves</a:t>
                      </a:r>
                      <a:r>
                        <a:rPr lang="en-US" sz="2000" dirty="0">
                          <a:effectLst/>
                        </a:rPr>
                        <a:t/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 err="1">
                          <a:effectLst/>
                        </a:rPr>
                        <a:t>képzés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</a:rPr>
                        <a:t>2 éves </a:t>
                      </a:r>
                      <a:br>
                        <a:rPr lang="en-US" sz="2000">
                          <a:effectLst/>
                        </a:rPr>
                      </a:br>
                      <a:r>
                        <a:rPr lang="en-US" sz="2000">
                          <a:effectLst/>
                        </a:rPr>
                        <a:t>érettségi </a:t>
                      </a:r>
                      <a:br>
                        <a:rPr lang="en-US" sz="2000">
                          <a:effectLst/>
                        </a:rPr>
                      </a:br>
                      <a:r>
                        <a:rPr lang="en-US" sz="2000">
                          <a:effectLst/>
                        </a:rPr>
                        <a:t>utáni képzés</a:t>
                      </a:r>
                      <a:endParaRPr lang="hu-HU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</a:rPr>
                        <a:t>CAD_CAM</a:t>
                      </a:r>
                      <a:r>
                        <a:rPr lang="en-US" sz="1600">
                          <a:effectLst/>
                        </a:rPr>
                        <a:t/>
                      </a:r>
                      <a:br>
                        <a:rPr lang="en-US" sz="1600">
                          <a:effectLst/>
                        </a:rPr>
                      </a:br>
                      <a:r>
                        <a:rPr lang="en-US" sz="1600">
                          <a:effectLst/>
                        </a:rPr>
                        <a:t>Informatikus</a:t>
                      </a:r>
                      <a:endParaRPr lang="hu-HU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effectLst/>
                        </a:rPr>
                        <a:t>Gazdasági</a:t>
                      </a:r>
                      <a:r>
                        <a:rPr lang="en-US" sz="1600" dirty="0">
                          <a:effectLst/>
                        </a:rPr>
                        <a:t/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 err="1">
                          <a:effectLst/>
                        </a:rPr>
                        <a:t>informatikus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Informatikai</a:t>
                      </a:r>
                      <a:r>
                        <a:rPr lang="en-US" sz="1600">
                          <a:effectLst/>
                        </a:rPr>
                        <a:t/>
                      </a:r>
                      <a:br>
                        <a:rPr lang="en-US" sz="1600">
                          <a:effectLst/>
                        </a:rPr>
                      </a:br>
                      <a:r>
                        <a:rPr lang="hu-HU" sz="1800">
                          <a:effectLst/>
                        </a:rPr>
                        <a:t>rendszer-üzemeltető</a:t>
                      </a:r>
                      <a:endParaRPr lang="hu-HU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</a:rPr>
                        <a:t>Szoftver</a:t>
                      </a:r>
                      <a:r>
                        <a:rPr lang="hu-HU" sz="2000">
                          <a:effectLst/>
                        </a:rPr>
                        <a:t>-</a:t>
                      </a:r>
                      <a:r>
                        <a:rPr lang="en-US" sz="2000">
                          <a:effectLst/>
                        </a:rPr>
                        <a:t>fejlesztő</a:t>
                      </a:r>
                      <a:endParaRPr lang="hu-HU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</a:rPr>
                        <a:t>12. év után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</a:rPr>
                        <a:t>Első év után</a:t>
                      </a:r>
                      <a:endParaRPr lang="hu-H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hu-HU" sz="4400" dirty="0" smtClean="0">
                          <a:effectLst/>
                        </a:rPr>
                        <a:t>x</a:t>
                      </a:r>
                      <a:endParaRPr lang="hu-H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hu-HU" sz="4400">
                          <a:effectLst/>
                        </a:rPr>
                        <a:t>x</a:t>
                      </a:r>
                      <a:r>
                        <a:rPr lang="en-US" sz="4400">
                          <a:effectLst/>
                        </a:rPr>
                        <a:t> </a:t>
                      </a:r>
                      <a:endParaRPr lang="hu-H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hu-H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4400" dirty="0" smtClean="0">
                          <a:effectLst/>
                        </a:rPr>
                        <a:t>x</a:t>
                      </a:r>
                      <a:endParaRPr lang="hu-HU" sz="4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57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</a:rPr>
                        <a:t>13. év végén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</a:rPr>
                        <a:t>Második év végén</a:t>
                      </a:r>
                      <a:endParaRPr lang="hu-H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4400">
                          <a:effectLst/>
                        </a:rPr>
                        <a:t> </a:t>
                      </a:r>
                      <a:endParaRPr lang="hu-H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hu-H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4400" dirty="0" smtClean="0">
                          <a:effectLst/>
                        </a:rPr>
                        <a:t>x</a:t>
                      </a:r>
                      <a:endParaRPr lang="hu-HU" sz="4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hu-H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12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/>
              <a:t>Miért érdemes megszerezni az EUCIP bizonyítványt?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u-HU" dirty="0">
                <a:sym typeface="Wingdings" panose="05000000000000000000" pitchFamily="2" charset="2"/>
              </a:rPr>
              <a:t>A vállalkozások igénylik a </a:t>
            </a:r>
            <a:r>
              <a:rPr lang="hu-HU" b="1" dirty="0">
                <a:sym typeface="Wingdings" panose="05000000000000000000" pitchFamily="2" charset="2"/>
              </a:rPr>
              <a:t>cégre szabott gyakorlati segítséget </a:t>
            </a:r>
            <a:r>
              <a:rPr lang="hu-HU" dirty="0">
                <a:sym typeface="Wingdings" panose="05000000000000000000" pitchFamily="2" charset="2"/>
              </a:rPr>
              <a:t>a vállalati informatikai alkalmazások hatékonyságát illetően.</a:t>
            </a:r>
          </a:p>
          <a:p>
            <a:pPr marL="0" indent="0" algn="just">
              <a:buNone/>
            </a:pPr>
            <a:endParaRPr lang="hu-HU" dirty="0"/>
          </a:p>
          <a:p>
            <a:r>
              <a:rPr lang="hu-HU" dirty="0"/>
              <a:t>OKJ jól kiegészíthető az EUCIP tudásanyagával.</a:t>
            </a:r>
          </a:p>
          <a:p>
            <a:r>
              <a:rPr lang="hu-HU" dirty="0"/>
              <a:t>Angol nyelvű bizonyítvány is szerezhető.</a:t>
            </a:r>
          </a:p>
          <a:p>
            <a:r>
              <a:rPr lang="hu-HU" dirty="0"/>
              <a:t>Megfelelő alapot teremt a magasabb szintű tudás megszerzésére, rendszerben gondolkodásra </a:t>
            </a:r>
            <a:r>
              <a:rPr lang="hu-HU" dirty="0">
                <a:sym typeface="Wingdings" panose="05000000000000000000" pitchFamily="2" charset="2"/>
              </a:rPr>
              <a:t> előrelépési lehetőségek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996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/>
              <a:t>Köszönöm a figyelmet!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17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711522" y="1124744"/>
            <a:ext cx="7772400" cy="1362075"/>
          </a:xfrm>
        </p:spPr>
        <p:txBody>
          <a:bodyPr/>
          <a:lstStyle/>
          <a:p>
            <a:r>
              <a:rPr lang="hu-HU" dirty="0"/>
              <a:t>Mit tartalmaz </a:t>
            </a:r>
            <a:r>
              <a:rPr lang="hu-HU" dirty="0" smtClean="0"/>
              <a:t>az üzemeltetés modul</a:t>
            </a:r>
            <a:r>
              <a:rPr lang="hu-HU" dirty="0"/>
              <a:t>? 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>
          <a:xfrm>
            <a:off x="1403647" y="2906713"/>
            <a:ext cx="7091065" cy="311457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u-HU" sz="2400" dirty="0"/>
              <a:t>Mit tartalmaz </a:t>
            </a:r>
            <a:r>
              <a:rPr lang="hu-HU" sz="2400" dirty="0" smtClean="0"/>
              <a:t>az Üzemeltetés modul</a:t>
            </a:r>
            <a:r>
              <a:rPr lang="hu-HU" sz="2400" dirty="0"/>
              <a:t>? 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/>
              <a:t>A magyar OKJ és az EUCIP </a:t>
            </a:r>
            <a:r>
              <a:rPr lang="hu-HU" sz="2400" dirty="0" smtClean="0"/>
              <a:t>OPERATE </a:t>
            </a:r>
            <a:r>
              <a:rPr lang="hu-HU" sz="2400" dirty="0"/>
              <a:t>modulja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/>
              <a:t>A felkészítés, a tesztvizsga és az éles szakmai vizsga tapasztalatai</a:t>
            </a:r>
          </a:p>
          <a:p>
            <a:pPr lvl="1"/>
            <a:r>
              <a:rPr lang="hu-HU" sz="2000" dirty="0"/>
              <a:t>A felkészítésben résztvevő tanulók köre</a:t>
            </a:r>
          </a:p>
          <a:p>
            <a:pPr lvl="1"/>
            <a:r>
              <a:rPr lang="hu-HU" sz="2000" dirty="0"/>
              <a:t>A felkészítésben résztvevő szaktanárok</a:t>
            </a:r>
          </a:p>
          <a:p>
            <a:pPr lvl="1"/>
            <a:r>
              <a:rPr lang="hu-HU" sz="2000" dirty="0"/>
              <a:t>A rendelkezésre álló angol/magyar nyelvű tananyagok és tesztek</a:t>
            </a:r>
          </a:p>
        </p:txBody>
      </p:sp>
      <p:sp>
        <p:nvSpPr>
          <p:cNvPr id="2" name="Nyíl: jobbra mutató 1"/>
          <p:cNvSpPr/>
          <p:nvPr/>
        </p:nvSpPr>
        <p:spPr>
          <a:xfrm>
            <a:off x="781599" y="3028016"/>
            <a:ext cx="576064" cy="288032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279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48464" cy="1143000"/>
          </a:xfrm>
        </p:spPr>
        <p:txBody>
          <a:bodyPr>
            <a:normAutofit fontScale="90000"/>
          </a:bodyPr>
          <a:lstStyle/>
          <a:p>
            <a:r>
              <a:rPr lang="hu-HU" dirty="0">
                <a:solidFill>
                  <a:srgbClr val="B00000"/>
                </a:solidFill>
              </a:rPr>
              <a:t/>
            </a:r>
            <a:br>
              <a:rPr lang="hu-HU" dirty="0">
                <a:solidFill>
                  <a:srgbClr val="B00000"/>
                </a:solidFill>
              </a:rPr>
            </a:br>
            <a:r>
              <a:rPr lang="hu-HU" dirty="0">
                <a:solidFill>
                  <a:srgbClr val="B00000"/>
                </a:solidFill>
              </a:rPr>
              <a:t>A </a:t>
            </a:r>
            <a:r>
              <a:rPr lang="hu-HU" dirty="0" smtClean="0">
                <a:solidFill>
                  <a:srgbClr val="B00000"/>
                </a:solidFill>
              </a:rPr>
              <a:t>Üzemeltetés </a:t>
            </a:r>
            <a:r>
              <a:rPr lang="hu-HU" dirty="0">
                <a:solidFill>
                  <a:srgbClr val="B00000"/>
                </a:solidFill>
              </a:rPr>
              <a:t>modul tananyagának kialakításakor is a vállalkozások igényei állnak a középpontban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201736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u-HU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hu-HU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u-HU" dirty="0" smtClean="0"/>
              <a:t>Számítógép komponensek és architektúrák?</a:t>
            </a:r>
            <a:endParaRPr lang="hu-HU" dirty="0"/>
          </a:p>
          <a:p>
            <a:pPr marL="0" indent="0" algn="ctr">
              <a:buNone/>
            </a:pPr>
            <a:r>
              <a:rPr lang="hu-HU" dirty="0" smtClean="0"/>
              <a:t>Windows vagy Linux operációs rendszer? </a:t>
            </a:r>
            <a:endParaRPr lang="hu-HU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u-HU" dirty="0" smtClean="0"/>
              <a:t>Hálózat kialakítása és üzemeltetése?</a:t>
            </a:r>
            <a:endParaRPr lang="hu-HU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55989574"/>
              </p:ext>
            </p:extLst>
          </p:nvPr>
        </p:nvGraphicFramePr>
        <p:xfrm>
          <a:off x="1115616" y="2155367"/>
          <a:ext cx="7272808" cy="4727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3819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5A9999-C89E-4774-A1E1-0BA1B4FD31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"/>
                                        <p:tgtEl>
                                          <p:spTgt spid="4">
                                            <p:graphicEl>
                                              <a:dgm id="{3A5A9999-C89E-4774-A1E1-0BA1B4FD31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" fill="hold"/>
                                        <p:tgtEl>
                                          <p:spTgt spid="4">
                                            <p:graphicEl>
                                              <a:dgm id="{3A5A9999-C89E-4774-A1E1-0BA1B4FD31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fill="hold"/>
                                        <p:tgtEl>
                                          <p:spTgt spid="4">
                                            <p:graphicEl>
                                              <a:dgm id="{3A5A9999-C89E-4774-A1E1-0BA1B4FD31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20E29C-522B-4C32-85FC-1E568828CC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graphicEl>
                                              <a:dgm id="{3F20E29C-522B-4C32-85FC-1E568828CC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3F20E29C-522B-4C32-85FC-1E568828CC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3F20E29C-522B-4C32-85FC-1E568828CC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79B1B8-A180-4159-9A1A-81E6F4986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graphicEl>
                                              <a:dgm id="{C279B1B8-A180-4159-9A1A-81E6F49867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graphicEl>
                                              <a:dgm id="{C279B1B8-A180-4159-9A1A-81E6F4986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graphicEl>
                                              <a:dgm id="{C279B1B8-A180-4159-9A1A-81E6F4986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7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F3588D-46E8-4E87-BB1B-CF49069A66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graphicEl>
                                              <a:dgm id="{7DF3588D-46E8-4E87-BB1B-CF49069A66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graphicEl>
                                              <a:dgm id="{7DF3588D-46E8-4E87-BB1B-CF49069A66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graphicEl>
                                              <a:dgm id="{7DF3588D-46E8-4E87-BB1B-CF49069A66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7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4F6A99-46D7-45CC-90C8-AB047156B9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graphicEl>
                                              <a:dgm id="{E14F6A99-46D7-45CC-90C8-AB047156B9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graphicEl>
                                              <a:dgm id="{E14F6A99-46D7-45CC-90C8-AB047156B9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graphicEl>
                                              <a:dgm id="{E14F6A99-46D7-45CC-90C8-AB047156B9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4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rmAutofit/>
          </a:bodyPr>
          <a:lstStyle/>
          <a:p>
            <a:pPr lvl="0"/>
            <a:r>
              <a:rPr lang="hu-HU" dirty="0"/>
              <a:t>1. </a:t>
            </a:r>
            <a:r>
              <a:rPr lang="hu-HU" dirty="0" smtClean="0"/>
              <a:t>Számítógép komponensek és architektúrák</a:t>
            </a:r>
            <a:r>
              <a:rPr lang="hu-HU" dirty="0"/>
              <a:t/>
            </a:r>
            <a:br>
              <a:rPr lang="hu-HU" dirty="0"/>
            </a:br>
            <a:endParaRPr lang="hu-HU" sz="3600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3670293"/>
            <a:ext cx="8229600" cy="3517851"/>
          </a:xfrm>
        </p:spPr>
        <p:txBody>
          <a:bodyPr>
            <a:normAutofit/>
          </a:bodyPr>
          <a:lstStyle/>
          <a:p>
            <a:r>
              <a:rPr lang="hu-HU" dirty="0"/>
              <a:t>Számítógép </a:t>
            </a:r>
            <a:r>
              <a:rPr lang="hu-HU" dirty="0" smtClean="0"/>
              <a:t>komponensek</a:t>
            </a:r>
          </a:p>
          <a:p>
            <a:r>
              <a:rPr lang="hu-HU" dirty="0" smtClean="0"/>
              <a:t>Számítógép architektúrák</a:t>
            </a:r>
            <a:endParaRPr lang="hu-HU" dirty="0"/>
          </a:p>
          <a:p>
            <a:r>
              <a:rPr lang="hu-HU" dirty="0" smtClean="0"/>
              <a:t>Processzorok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07504" y="198245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200" dirty="0" smtClean="0">
                <a:solidFill>
                  <a:srgbClr val="FF0000"/>
                </a:solidFill>
              </a:rPr>
              <a:t>Cél: számítógép felépítésének és </a:t>
            </a:r>
            <a:br>
              <a:rPr lang="hu-HU" sz="3200" dirty="0" smtClean="0">
                <a:solidFill>
                  <a:srgbClr val="FF0000"/>
                </a:solidFill>
              </a:rPr>
            </a:br>
            <a:r>
              <a:rPr lang="hu-HU" sz="3200" dirty="0" smtClean="0">
                <a:solidFill>
                  <a:srgbClr val="FF0000"/>
                </a:solidFill>
              </a:rPr>
              <a:t>működésének megismerése</a:t>
            </a:r>
            <a:endParaRPr lang="hu-HU" sz="3200" dirty="0"/>
          </a:p>
        </p:txBody>
      </p:sp>
      <p:grpSp>
        <p:nvGrpSpPr>
          <p:cNvPr id="12" name="Csoportba foglalás 11"/>
          <p:cNvGrpSpPr/>
          <p:nvPr/>
        </p:nvGrpSpPr>
        <p:grpSpPr>
          <a:xfrm>
            <a:off x="2915308" y="2852936"/>
            <a:ext cx="3960948" cy="3744416"/>
            <a:chOff x="2915308" y="2852936"/>
            <a:chExt cx="3960948" cy="3744416"/>
          </a:xfrm>
        </p:grpSpPr>
        <p:sp>
          <p:nvSpPr>
            <p:cNvPr id="9" name="Ellipszis 8"/>
            <p:cNvSpPr/>
            <p:nvPr/>
          </p:nvSpPr>
          <p:spPr>
            <a:xfrm>
              <a:off x="2915308" y="2852936"/>
              <a:ext cx="3960948" cy="3744416"/>
            </a:xfrm>
            <a:prstGeom prst="ellipse">
              <a:avLst/>
            </a:prstGeom>
            <a:solidFill>
              <a:srgbClr val="2F527D">
                <a:alpha val="72157"/>
              </a:srgbClr>
            </a:solidFill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0" name="Szövegdoboz 9"/>
            <p:cNvSpPr txBox="1"/>
            <p:nvPr/>
          </p:nvSpPr>
          <p:spPr>
            <a:xfrm>
              <a:off x="3844918" y="2901574"/>
              <a:ext cx="2101728" cy="700192"/>
            </a:xfrm>
            <a:prstGeom prst="rect">
              <a:avLst/>
            </a:prstGeom>
            <a:solidFill>
              <a:srgbClr val="2F527D">
                <a:alpha val="72157"/>
              </a:srgbClr>
            </a:solidFill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sz="3600" b="1" spc="5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rPr>
                <a:t>OKJ</a:t>
              </a:r>
            </a:p>
          </p:txBody>
        </p:sp>
      </p:grpSp>
      <p:grpSp>
        <p:nvGrpSpPr>
          <p:cNvPr id="7" name="Csoportba foglalás 6"/>
          <p:cNvGrpSpPr/>
          <p:nvPr/>
        </p:nvGrpSpPr>
        <p:grpSpPr>
          <a:xfrm>
            <a:off x="2423924" y="3362381"/>
            <a:ext cx="3522722" cy="3253162"/>
            <a:chOff x="899592" y="2708920"/>
            <a:chExt cx="3528392" cy="3456384"/>
          </a:xfrm>
        </p:grpSpPr>
        <p:sp>
          <p:nvSpPr>
            <p:cNvPr id="5" name="Ellipszis 4"/>
            <p:cNvSpPr/>
            <p:nvPr/>
          </p:nvSpPr>
          <p:spPr>
            <a:xfrm>
              <a:off x="899592" y="2708920"/>
              <a:ext cx="3528392" cy="3456384"/>
            </a:xfrm>
            <a:prstGeom prst="ellipse">
              <a:avLst/>
            </a:prstGeom>
            <a:solidFill>
              <a:srgbClr val="B00000">
                <a:alpha val="78824"/>
              </a:srgb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" name="Szövegdoboz 5"/>
            <p:cNvSpPr txBox="1"/>
            <p:nvPr/>
          </p:nvSpPr>
          <p:spPr>
            <a:xfrm>
              <a:off x="1727684" y="2753817"/>
              <a:ext cx="1872208" cy="646331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sz="3600" b="1" dirty="0" err="1" smtClean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Operate</a:t>
              </a:r>
              <a:endParaRPr lang="hu-HU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042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" presetClass="entr" presetSubtype="8" accel="44000" decel="4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/>
              <a:t>2. </a:t>
            </a:r>
            <a:r>
              <a:rPr lang="hu-HU" dirty="0" smtClean="0"/>
              <a:t>Operációs rendszerek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62973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hu-HU" dirty="0" smtClean="0"/>
              <a:t>Operációs </a:t>
            </a:r>
            <a:r>
              <a:rPr lang="hu-HU" dirty="0" smtClean="0"/>
              <a:t>rendszerek </a:t>
            </a:r>
            <a:r>
              <a:rPr lang="hu-HU" dirty="0" smtClean="0"/>
              <a:t>alapelvei, jellemzői</a:t>
            </a:r>
            <a:endParaRPr lang="hu-HU" dirty="0"/>
          </a:p>
          <a:p>
            <a:pPr algn="just"/>
            <a:r>
              <a:rPr lang="hu-HU" dirty="0" smtClean="0"/>
              <a:t>Konkurens és párhuzamos folyamatok kezelése</a:t>
            </a:r>
            <a:endParaRPr lang="hu-HU" dirty="0"/>
          </a:p>
          <a:p>
            <a:pPr algn="just"/>
            <a:r>
              <a:rPr lang="hu-HU" dirty="0" smtClean="0"/>
              <a:t>Memória és tárolás kezelés</a:t>
            </a:r>
            <a:endParaRPr lang="hu-HU" dirty="0"/>
          </a:p>
          <a:p>
            <a:pPr algn="just"/>
            <a:r>
              <a:rPr lang="hu-HU" dirty="0" smtClean="0"/>
              <a:t>Biztonság és védelem</a:t>
            </a:r>
          </a:p>
          <a:p>
            <a:pPr algn="just"/>
            <a:r>
              <a:rPr lang="hu-HU" dirty="0" smtClean="0"/>
              <a:t>Elterjedt operációs </a:t>
            </a:r>
            <a:r>
              <a:rPr lang="hu-HU" dirty="0" err="1" smtClean="0"/>
              <a:t>rednszerek</a:t>
            </a:r>
            <a:r>
              <a:rPr lang="hu-HU" dirty="0" smtClean="0"/>
              <a:t>: UNIX, LINUX Mac, Windows</a:t>
            </a:r>
            <a:endParaRPr lang="hu-HU" dirty="0"/>
          </a:p>
        </p:txBody>
      </p:sp>
      <p:grpSp>
        <p:nvGrpSpPr>
          <p:cNvPr id="7" name="Csoportba foglalás 6"/>
          <p:cNvGrpSpPr/>
          <p:nvPr/>
        </p:nvGrpSpPr>
        <p:grpSpPr>
          <a:xfrm>
            <a:off x="2999548" y="1871602"/>
            <a:ext cx="4759771" cy="4662633"/>
            <a:chOff x="899592" y="2708920"/>
            <a:chExt cx="3528392" cy="3456384"/>
          </a:xfrm>
          <a:solidFill>
            <a:srgbClr val="2F527D">
              <a:alpha val="72157"/>
            </a:srgbClr>
          </a:solidFill>
        </p:grpSpPr>
        <p:sp>
          <p:nvSpPr>
            <p:cNvPr id="8" name="Ellipszis 7"/>
            <p:cNvSpPr/>
            <p:nvPr/>
          </p:nvSpPr>
          <p:spPr>
            <a:xfrm>
              <a:off x="899592" y="2708920"/>
              <a:ext cx="3528392" cy="3456384"/>
            </a:xfrm>
            <a:prstGeom prst="ellipse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9" name="Szövegdoboz 8"/>
            <p:cNvSpPr txBox="1"/>
            <p:nvPr/>
          </p:nvSpPr>
          <p:spPr>
            <a:xfrm>
              <a:off x="1727684" y="2753817"/>
              <a:ext cx="1872208" cy="646331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sz="3600" b="1" spc="5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rPr>
                <a:t>OKJ</a:t>
              </a:r>
            </a:p>
          </p:txBody>
        </p:sp>
      </p:grpSp>
      <p:grpSp>
        <p:nvGrpSpPr>
          <p:cNvPr id="4" name="Csoportba foglalás 3"/>
          <p:cNvGrpSpPr/>
          <p:nvPr/>
        </p:nvGrpSpPr>
        <p:grpSpPr>
          <a:xfrm>
            <a:off x="1235352" y="3085074"/>
            <a:ext cx="3528392" cy="3456384"/>
            <a:chOff x="899592" y="2708920"/>
            <a:chExt cx="3528392" cy="3456384"/>
          </a:xfrm>
        </p:grpSpPr>
        <p:sp>
          <p:nvSpPr>
            <p:cNvPr id="5" name="Ellipszis 4"/>
            <p:cNvSpPr/>
            <p:nvPr/>
          </p:nvSpPr>
          <p:spPr>
            <a:xfrm>
              <a:off x="899592" y="2708920"/>
              <a:ext cx="3528392" cy="3456384"/>
            </a:xfrm>
            <a:prstGeom prst="ellipse">
              <a:avLst/>
            </a:prstGeom>
            <a:solidFill>
              <a:srgbClr val="B00000">
                <a:alpha val="78824"/>
              </a:srgb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" name="Szövegdoboz 5"/>
            <p:cNvSpPr txBox="1"/>
            <p:nvPr/>
          </p:nvSpPr>
          <p:spPr>
            <a:xfrm>
              <a:off x="1727684" y="2753817"/>
              <a:ext cx="1872208" cy="646331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sz="3600" b="1" dirty="0" err="1" smtClean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Operate</a:t>
              </a:r>
              <a:endParaRPr lang="hu-HU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44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/>
              <a:t>3. </a:t>
            </a:r>
            <a:r>
              <a:rPr lang="hu-HU" dirty="0" smtClean="0"/>
              <a:t>Kommunikáció és hálózatok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1450" y="1466868"/>
            <a:ext cx="8229600" cy="4525963"/>
          </a:xfrm>
        </p:spPr>
        <p:txBody>
          <a:bodyPr>
            <a:normAutofit/>
          </a:bodyPr>
          <a:lstStyle/>
          <a:p>
            <a:r>
              <a:rPr lang="hu-HU" dirty="0" smtClean="0"/>
              <a:t>Kommunikáció alapelvei</a:t>
            </a:r>
            <a:endParaRPr lang="hu-HU" dirty="0"/>
          </a:p>
          <a:p>
            <a:r>
              <a:rPr lang="hu-HU" dirty="0" smtClean="0"/>
              <a:t>Hálózati elemek és architektúrák</a:t>
            </a:r>
            <a:endParaRPr lang="hu-HU" dirty="0"/>
          </a:p>
          <a:p>
            <a:r>
              <a:rPr lang="hu-HU" dirty="0" smtClean="0"/>
              <a:t>Kommunikációs protokollok, protokoll modellek</a:t>
            </a:r>
            <a:endParaRPr lang="hu-HU" dirty="0"/>
          </a:p>
          <a:p>
            <a:endParaRPr lang="hu-HU" dirty="0"/>
          </a:p>
        </p:txBody>
      </p:sp>
      <p:grpSp>
        <p:nvGrpSpPr>
          <p:cNvPr id="10" name="Csoportba foglalás 9"/>
          <p:cNvGrpSpPr/>
          <p:nvPr/>
        </p:nvGrpSpPr>
        <p:grpSpPr>
          <a:xfrm>
            <a:off x="1475656" y="1396612"/>
            <a:ext cx="5200216" cy="5408676"/>
            <a:chOff x="899592" y="2708920"/>
            <a:chExt cx="3528392" cy="3456384"/>
          </a:xfrm>
          <a:solidFill>
            <a:srgbClr val="2F527D">
              <a:alpha val="72157"/>
            </a:srgbClr>
          </a:solidFill>
        </p:grpSpPr>
        <p:sp>
          <p:nvSpPr>
            <p:cNvPr id="11" name="Ellipszis 10"/>
            <p:cNvSpPr/>
            <p:nvPr/>
          </p:nvSpPr>
          <p:spPr>
            <a:xfrm>
              <a:off x="899592" y="2708920"/>
              <a:ext cx="3528392" cy="3456384"/>
            </a:xfrm>
            <a:prstGeom prst="ellipse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Szövegdoboz 11"/>
            <p:cNvSpPr txBox="1"/>
            <p:nvPr/>
          </p:nvSpPr>
          <p:spPr>
            <a:xfrm>
              <a:off x="1727684" y="2753817"/>
              <a:ext cx="1872208" cy="646331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sz="3600" b="1" spc="5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rPr>
                <a:t>OKJ</a:t>
              </a:r>
            </a:p>
          </p:txBody>
        </p:sp>
      </p:grpSp>
      <p:grpSp>
        <p:nvGrpSpPr>
          <p:cNvPr id="13" name="Csoportba foglalás 12"/>
          <p:cNvGrpSpPr/>
          <p:nvPr/>
        </p:nvGrpSpPr>
        <p:grpSpPr>
          <a:xfrm>
            <a:off x="1763688" y="2850612"/>
            <a:ext cx="3528392" cy="3456384"/>
            <a:chOff x="899592" y="2708920"/>
            <a:chExt cx="3528392" cy="3456384"/>
          </a:xfrm>
        </p:grpSpPr>
        <p:sp>
          <p:nvSpPr>
            <p:cNvPr id="14" name="Ellipszis 13"/>
            <p:cNvSpPr/>
            <p:nvPr/>
          </p:nvSpPr>
          <p:spPr>
            <a:xfrm>
              <a:off x="899592" y="2708920"/>
              <a:ext cx="3528392" cy="3456384"/>
            </a:xfrm>
            <a:prstGeom prst="ellipse">
              <a:avLst/>
            </a:prstGeom>
            <a:solidFill>
              <a:srgbClr val="B00000">
                <a:alpha val="78824"/>
              </a:srgb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5" name="Szövegdoboz 14"/>
            <p:cNvSpPr txBox="1"/>
            <p:nvPr/>
          </p:nvSpPr>
          <p:spPr>
            <a:xfrm>
              <a:off x="1727684" y="2753817"/>
              <a:ext cx="1872208" cy="646331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sz="3600" b="1" dirty="0" err="1" smtClean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Operate</a:t>
              </a:r>
              <a:endParaRPr lang="hu-HU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395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711522" y="1124744"/>
            <a:ext cx="7772400" cy="1362075"/>
          </a:xfrm>
        </p:spPr>
        <p:txBody>
          <a:bodyPr/>
          <a:lstStyle/>
          <a:p>
            <a:r>
              <a:rPr lang="hu-HU" dirty="0"/>
              <a:t>A magyar OKJ és az EUCIP </a:t>
            </a:r>
            <a:r>
              <a:rPr lang="hu-HU" dirty="0" err="1" smtClean="0"/>
              <a:t>Operate</a:t>
            </a:r>
            <a:r>
              <a:rPr lang="hu-HU" dirty="0" smtClean="0"/>
              <a:t> </a:t>
            </a:r>
            <a:r>
              <a:rPr lang="hu-HU" dirty="0"/>
              <a:t>modulja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>
          <a:xfrm>
            <a:off x="1403647" y="2906713"/>
            <a:ext cx="7091065" cy="311457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u-HU" sz="2400" dirty="0"/>
              <a:t>Mit tartalmaz a </a:t>
            </a:r>
            <a:r>
              <a:rPr lang="hu-HU" sz="2400" dirty="0" smtClean="0"/>
              <a:t>Üzemeltetés </a:t>
            </a:r>
            <a:r>
              <a:rPr lang="hu-HU" sz="2400" dirty="0"/>
              <a:t>modul?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/>
              <a:t>A magyar OKJ és az EUCIP </a:t>
            </a:r>
            <a:r>
              <a:rPr lang="hu-HU" sz="2400" dirty="0" smtClean="0"/>
              <a:t>OPERATE </a:t>
            </a:r>
            <a:r>
              <a:rPr lang="hu-HU" sz="2400" dirty="0"/>
              <a:t>modulja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/>
              <a:t>A felkészítés, a tesztvizsga és az éles szakmai vizsga tapasztalatai</a:t>
            </a:r>
          </a:p>
          <a:p>
            <a:pPr lvl="1"/>
            <a:r>
              <a:rPr lang="hu-HU" sz="2000" dirty="0"/>
              <a:t>A felkészítésben résztvevő tanulók köre</a:t>
            </a:r>
          </a:p>
          <a:p>
            <a:pPr lvl="1"/>
            <a:r>
              <a:rPr lang="hu-HU" sz="2000" dirty="0"/>
              <a:t>A felkészítésben résztvevő szaktanárok</a:t>
            </a:r>
          </a:p>
          <a:p>
            <a:pPr lvl="1"/>
            <a:r>
              <a:rPr lang="hu-HU" sz="2000" dirty="0"/>
              <a:t>A rendelkezésre álló angol/magyar nyelvű tananyagok és tesztek</a:t>
            </a:r>
          </a:p>
        </p:txBody>
      </p:sp>
      <p:sp>
        <p:nvSpPr>
          <p:cNvPr id="6" name="Nyíl: jobbra mutató 5"/>
          <p:cNvSpPr/>
          <p:nvPr/>
        </p:nvSpPr>
        <p:spPr>
          <a:xfrm>
            <a:off x="724010" y="3429000"/>
            <a:ext cx="576064" cy="288032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836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Csoportba foglalás 26"/>
          <p:cNvGrpSpPr/>
          <p:nvPr/>
        </p:nvGrpSpPr>
        <p:grpSpPr>
          <a:xfrm>
            <a:off x="2730326" y="3646561"/>
            <a:ext cx="3249151" cy="3280818"/>
            <a:chOff x="1475656" y="1396612"/>
            <a:chExt cx="5200216" cy="5408676"/>
          </a:xfrm>
        </p:grpSpPr>
        <p:grpSp>
          <p:nvGrpSpPr>
            <p:cNvPr id="29" name="Csoportba foglalás 28"/>
            <p:cNvGrpSpPr/>
            <p:nvPr/>
          </p:nvGrpSpPr>
          <p:grpSpPr>
            <a:xfrm>
              <a:off x="1475656" y="1396612"/>
              <a:ext cx="5200216" cy="5408676"/>
              <a:chOff x="899592" y="2708920"/>
              <a:chExt cx="3528392" cy="3456384"/>
            </a:xfrm>
            <a:solidFill>
              <a:srgbClr val="2F527D">
                <a:alpha val="72157"/>
              </a:srgbClr>
            </a:solidFill>
          </p:grpSpPr>
          <p:sp>
            <p:nvSpPr>
              <p:cNvPr id="35" name="Ellipszis 34"/>
              <p:cNvSpPr/>
              <p:nvPr/>
            </p:nvSpPr>
            <p:spPr>
              <a:xfrm>
                <a:off x="899592" y="2708920"/>
                <a:ext cx="3528392" cy="3456384"/>
              </a:xfrm>
              <a:prstGeom prst="ellipse">
                <a:avLst/>
              </a:prstGeom>
              <a:grpFill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6" name="Szövegdoboz 35"/>
              <p:cNvSpPr txBox="1"/>
              <p:nvPr/>
            </p:nvSpPr>
            <p:spPr>
              <a:xfrm>
                <a:off x="1727684" y="2753817"/>
                <a:ext cx="1872208" cy="646331"/>
              </a:xfrm>
              <a:prstGeom prst="rect">
                <a:avLst/>
              </a:prstGeom>
              <a:grpFill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3600" b="1" spc="50">
                    <a:ln w="9525" cmpd="sng">
                      <a:solidFill>
                        <a:schemeClr val="accent1"/>
                      </a:solidFill>
                      <a:prstDash val="solid"/>
                    </a:ln>
                    <a:solidFill>
                      <a:srgbClr val="70AD47">
                        <a:tint val="1000"/>
                      </a:srgbClr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</a:rPr>
                  <a:t>OKJ</a:t>
                </a:r>
              </a:p>
            </p:txBody>
          </p:sp>
        </p:grpSp>
        <p:grpSp>
          <p:nvGrpSpPr>
            <p:cNvPr id="32" name="Csoportba foglalás 31"/>
            <p:cNvGrpSpPr/>
            <p:nvPr/>
          </p:nvGrpSpPr>
          <p:grpSpPr>
            <a:xfrm>
              <a:off x="1763688" y="2850612"/>
              <a:ext cx="3528392" cy="3456384"/>
              <a:chOff x="899592" y="2708920"/>
              <a:chExt cx="3528392" cy="3456384"/>
            </a:xfrm>
          </p:grpSpPr>
          <p:sp>
            <p:nvSpPr>
              <p:cNvPr id="33" name="Ellipszis 32"/>
              <p:cNvSpPr/>
              <p:nvPr/>
            </p:nvSpPr>
            <p:spPr>
              <a:xfrm>
                <a:off x="899592" y="2708920"/>
                <a:ext cx="3528392" cy="3456384"/>
              </a:xfrm>
              <a:prstGeom prst="ellipse">
                <a:avLst/>
              </a:prstGeom>
              <a:solidFill>
                <a:srgbClr val="B00000">
                  <a:alpha val="78824"/>
                </a:srgbClr>
              </a:solidFill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4" name="Szövegdoboz 33"/>
              <p:cNvSpPr txBox="1"/>
              <p:nvPr/>
            </p:nvSpPr>
            <p:spPr>
              <a:xfrm>
                <a:off x="1727684" y="2753817"/>
                <a:ext cx="1872209" cy="659612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2000" b="1" dirty="0" err="1" smtClean="0">
                    <a:ln w="6600">
                      <a:solidFill>
                        <a:schemeClr val="accent2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dist="38100" dir="2700000" algn="tl" rotWithShape="0">
                        <a:schemeClr val="accent2"/>
                      </a:outerShdw>
                    </a:effectLst>
                  </a:rPr>
                  <a:t>Operate</a:t>
                </a:r>
                <a:endParaRPr lang="hu-HU" sz="20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8" name="Csoportba foglalás 17"/>
          <p:cNvGrpSpPr/>
          <p:nvPr/>
        </p:nvGrpSpPr>
        <p:grpSpPr>
          <a:xfrm>
            <a:off x="4980389" y="1148957"/>
            <a:ext cx="3264019" cy="3072131"/>
            <a:chOff x="1763688" y="1772816"/>
            <a:chExt cx="4880902" cy="4662633"/>
          </a:xfrm>
        </p:grpSpPr>
        <p:grpSp>
          <p:nvGrpSpPr>
            <p:cNvPr id="20" name="Csoportba foglalás 19"/>
            <p:cNvGrpSpPr/>
            <p:nvPr/>
          </p:nvGrpSpPr>
          <p:grpSpPr>
            <a:xfrm>
              <a:off x="1884819" y="1772816"/>
              <a:ext cx="4759771" cy="4662633"/>
              <a:chOff x="899592" y="2708920"/>
              <a:chExt cx="3528392" cy="3456384"/>
            </a:xfrm>
            <a:solidFill>
              <a:srgbClr val="2F527D">
                <a:alpha val="72157"/>
              </a:srgbClr>
            </a:solidFill>
          </p:grpSpPr>
          <p:sp>
            <p:nvSpPr>
              <p:cNvPr id="24" name="Ellipszis 23"/>
              <p:cNvSpPr/>
              <p:nvPr/>
            </p:nvSpPr>
            <p:spPr>
              <a:xfrm>
                <a:off x="899592" y="2708920"/>
                <a:ext cx="3528392" cy="3456384"/>
              </a:xfrm>
              <a:prstGeom prst="ellipse">
                <a:avLst/>
              </a:prstGeom>
              <a:grpFill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5" name="Szövegdoboz 24"/>
              <p:cNvSpPr txBox="1"/>
              <p:nvPr/>
            </p:nvSpPr>
            <p:spPr>
              <a:xfrm>
                <a:off x="1727684" y="2753817"/>
                <a:ext cx="1872208" cy="646331"/>
              </a:xfrm>
              <a:prstGeom prst="rect">
                <a:avLst/>
              </a:prstGeom>
              <a:grpFill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3600" b="1" spc="50">
                    <a:ln w="9525" cmpd="sng">
                      <a:solidFill>
                        <a:schemeClr val="accent1"/>
                      </a:solidFill>
                      <a:prstDash val="solid"/>
                    </a:ln>
                    <a:solidFill>
                      <a:srgbClr val="70AD47">
                        <a:tint val="1000"/>
                      </a:srgbClr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</a:rPr>
                  <a:t>OKJ</a:t>
                </a:r>
              </a:p>
            </p:txBody>
          </p:sp>
        </p:grpSp>
        <p:grpSp>
          <p:nvGrpSpPr>
            <p:cNvPr id="21" name="Csoportba foglalás 20"/>
            <p:cNvGrpSpPr/>
            <p:nvPr/>
          </p:nvGrpSpPr>
          <p:grpSpPr>
            <a:xfrm>
              <a:off x="1763688" y="2850612"/>
              <a:ext cx="3528392" cy="3456384"/>
              <a:chOff x="899592" y="2708920"/>
              <a:chExt cx="3528392" cy="3456384"/>
            </a:xfrm>
          </p:grpSpPr>
          <p:sp>
            <p:nvSpPr>
              <p:cNvPr id="22" name="Ellipszis 21"/>
              <p:cNvSpPr/>
              <p:nvPr/>
            </p:nvSpPr>
            <p:spPr>
              <a:xfrm>
                <a:off x="899592" y="2708920"/>
                <a:ext cx="3528392" cy="3456384"/>
              </a:xfrm>
              <a:prstGeom prst="ellipse">
                <a:avLst/>
              </a:prstGeom>
              <a:solidFill>
                <a:srgbClr val="B00000">
                  <a:alpha val="78824"/>
                </a:srgbClr>
              </a:solidFill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3" name="Szövegdoboz 22"/>
              <p:cNvSpPr txBox="1"/>
              <p:nvPr/>
            </p:nvSpPr>
            <p:spPr>
              <a:xfrm>
                <a:off x="1727684" y="2753817"/>
                <a:ext cx="1872209" cy="700678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2400" b="1" dirty="0" err="1" smtClean="0">
                    <a:ln w="6600">
                      <a:solidFill>
                        <a:schemeClr val="accent2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dist="38100" dir="2700000" algn="tl" rotWithShape="0">
                        <a:schemeClr val="accent2"/>
                      </a:outerShdw>
                    </a:effectLst>
                  </a:rPr>
                  <a:t>Operate</a:t>
                </a:r>
                <a:endParaRPr lang="hu-HU" sz="2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0" name="Csoportba foglalás 9"/>
          <p:cNvGrpSpPr/>
          <p:nvPr/>
        </p:nvGrpSpPr>
        <p:grpSpPr>
          <a:xfrm>
            <a:off x="257657" y="1063870"/>
            <a:ext cx="3758359" cy="3169491"/>
            <a:chOff x="2284619" y="2851264"/>
            <a:chExt cx="4813168" cy="3760650"/>
          </a:xfrm>
        </p:grpSpPr>
        <p:grpSp>
          <p:nvGrpSpPr>
            <p:cNvPr id="11" name="Csoportba foglalás 10"/>
            <p:cNvGrpSpPr/>
            <p:nvPr/>
          </p:nvGrpSpPr>
          <p:grpSpPr>
            <a:xfrm>
              <a:off x="3136839" y="2851264"/>
              <a:ext cx="3960948" cy="3744416"/>
              <a:chOff x="1096931" y="2707377"/>
              <a:chExt cx="3528392" cy="3456384"/>
            </a:xfrm>
            <a:solidFill>
              <a:srgbClr val="2F527D">
                <a:alpha val="72157"/>
              </a:srgbClr>
            </a:solidFill>
          </p:grpSpPr>
          <p:sp>
            <p:nvSpPr>
              <p:cNvPr id="16" name="Ellipszis 15"/>
              <p:cNvSpPr/>
              <p:nvPr/>
            </p:nvSpPr>
            <p:spPr>
              <a:xfrm>
                <a:off x="1096931" y="2707377"/>
                <a:ext cx="3528392" cy="3456384"/>
              </a:xfrm>
              <a:prstGeom prst="ellipse">
                <a:avLst/>
              </a:prstGeom>
              <a:grpFill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7" name="Szövegdoboz 16"/>
              <p:cNvSpPr txBox="1"/>
              <p:nvPr/>
            </p:nvSpPr>
            <p:spPr>
              <a:xfrm>
                <a:off x="1727684" y="2753817"/>
                <a:ext cx="1872208" cy="646331"/>
              </a:xfrm>
              <a:prstGeom prst="rect">
                <a:avLst/>
              </a:prstGeom>
              <a:grpFill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3600" b="1" spc="50">
                    <a:ln w="9525" cmpd="sng">
                      <a:solidFill>
                        <a:schemeClr val="accent1"/>
                      </a:solidFill>
                      <a:prstDash val="solid"/>
                    </a:ln>
                    <a:solidFill>
                      <a:srgbClr val="70AD47">
                        <a:tint val="1000"/>
                      </a:srgbClr>
                    </a:solidFill>
                    <a:effectLst>
                      <a:glow rad="38100">
                        <a:schemeClr val="accent1">
                          <a:alpha val="40000"/>
                        </a:schemeClr>
                      </a:glow>
                    </a:effectLst>
                  </a:rPr>
                  <a:t>OKJ</a:t>
                </a:r>
              </a:p>
            </p:txBody>
          </p:sp>
        </p:grpSp>
        <p:grpSp>
          <p:nvGrpSpPr>
            <p:cNvPr id="13" name="Csoportba foglalás 12"/>
            <p:cNvGrpSpPr/>
            <p:nvPr/>
          </p:nvGrpSpPr>
          <p:grpSpPr>
            <a:xfrm>
              <a:off x="2284619" y="3358752"/>
              <a:ext cx="3522722" cy="3253162"/>
              <a:chOff x="982939" y="2724392"/>
              <a:chExt cx="3528392" cy="3456384"/>
            </a:xfrm>
          </p:grpSpPr>
          <p:sp>
            <p:nvSpPr>
              <p:cNvPr id="14" name="Ellipszis 13"/>
              <p:cNvSpPr/>
              <p:nvPr/>
            </p:nvSpPr>
            <p:spPr>
              <a:xfrm>
                <a:off x="982939" y="2724392"/>
                <a:ext cx="3528392" cy="3456384"/>
              </a:xfrm>
              <a:prstGeom prst="ellipse">
                <a:avLst/>
              </a:prstGeom>
              <a:solidFill>
                <a:srgbClr val="B00000">
                  <a:alpha val="78824"/>
                </a:srgbClr>
              </a:solidFill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5" name="Szövegdoboz 14"/>
              <p:cNvSpPr txBox="1"/>
              <p:nvPr/>
            </p:nvSpPr>
            <p:spPr>
              <a:xfrm>
                <a:off x="1727684" y="2753818"/>
                <a:ext cx="1872208" cy="659590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2800" b="1" dirty="0" err="1" smtClean="0">
                    <a:ln w="6600">
                      <a:solidFill>
                        <a:schemeClr val="accent2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dist="38100" dir="2700000" algn="tl" rotWithShape="0">
                        <a:schemeClr val="accent2"/>
                      </a:outerShdw>
                    </a:effectLst>
                  </a:rPr>
                  <a:t>Operate</a:t>
                </a:r>
                <a:endParaRPr lang="hu-HU" sz="28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Üzemeltetés </a:t>
            </a:r>
            <a:r>
              <a:rPr lang="hu-HU" dirty="0"/>
              <a:t>modul és az OKJ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8</a:t>
            </a:fld>
            <a:endParaRPr lang="hu-HU"/>
          </a:p>
        </p:txBody>
      </p:sp>
      <p:sp>
        <p:nvSpPr>
          <p:cNvPr id="28" name="Téglalap 27"/>
          <p:cNvSpPr/>
          <p:nvPr/>
        </p:nvSpPr>
        <p:spPr>
          <a:xfrm>
            <a:off x="726772" y="2739057"/>
            <a:ext cx="3564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u-HU" dirty="0">
                <a:solidFill>
                  <a:schemeClr val="bg1"/>
                </a:solidFill>
              </a:rPr>
              <a:t>1. Számítógép  komponensek, és architektúrák</a:t>
            </a:r>
          </a:p>
        </p:txBody>
      </p:sp>
      <p:sp>
        <p:nvSpPr>
          <p:cNvPr id="30" name="Téglalap 29"/>
          <p:cNvSpPr/>
          <p:nvPr/>
        </p:nvSpPr>
        <p:spPr>
          <a:xfrm>
            <a:off x="3281200" y="5110859"/>
            <a:ext cx="2213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3. </a:t>
            </a:r>
            <a:r>
              <a:rPr lang="hu-HU" dirty="0" smtClean="0">
                <a:solidFill>
                  <a:schemeClr val="bg1"/>
                </a:solidFill>
              </a:rPr>
              <a:t>Kommunikáció és hálózatok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1" name="Téglalap 30"/>
          <p:cNvSpPr/>
          <p:nvPr/>
        </p:nvSpPr>
        <p:spPr>
          <a:xfrm>
            <a:off x="5102372" y="2568155"/>
            <a:ext cx="27721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2. </a:t>
            </a:r>
            <a:r>
              <a:rPr lang="hu-HU" dirty="0" smtClean="0">
                <a:solidFill>
                  <a:schemeClr val="bg1"/>
                </a:solidFill>
              </a:rPr>
              <a:t>Operációs rendszerek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09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</a:t>
            </a:r>
            <a:r>
              <a:rPr lang="hu-HU" dirty="0" smtClean="0"/>
              <a:t>Üzemeltetés </a:t>
            </a:r>
            <a:r>
              <a:rPr lang="hu-HU" dirty="0"/>
              <a:t>modul illeszkedése  a szakképesítéshez</a:t>
            </a:r>
          </a:p>
        </p:txBody>
      </p:sp>
      <p:pic>
        <p:nvPicPr>
          <p:cNvPr id="1026" name="Kép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5262673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ekerekített téglalap feliratnak 3"/>
          <p:cNvSpPr/>
          <p:nvPr/>
        </p:nvSpPr>
        <p:spPr>
          <a:xfrm>
            <a:off x="5940152" y="1417638"/>
            <a:ext cx="2952328" cy="5112568"/>
          </a:xfrm>
          <a:prstGeom prst="wedgeRoundRectCallout">
            <a:avLst>
              <a:gd name="adj1" fmla="val -59892"/>
              <a:gd name="adj2" fmla="val -3462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2200" dirty="0"/>
              <a:t>Összes informatikai területen ugyanazt az alapképzést kapják a diákok .</a:t>
            </a:r>
            <a:br>
              <a:rPr lang="hu-HU" sz="2200" dirty="0"/>
            </a:br>
            <a:r>
              <a:rPr lang="hu-HU" sz="2200" dirty="0"/>
              <a:t/>
            </a:r>
            <a:br>
              <a:rPr lang="hu-HU" sz="2200" dirty="0"/>
            </a:br>
            <a:r>
              <a:rPr lang="hu-HU" sz="2200" dirty="0" smtClean="0"/>
              <a:t>Az első rész minden informatikai képzésben szerepel</a:t>
            </a:r>
          </a:p>
          <a:p>
            <a:pPr algn="ctr"/>
            <a:r>
              <a:rPr lang="hu-HU" sz="2200" dirty="0" smtClean="0"/>
              <a:t>A </a:t>
            </a:r>
            <a:r>
              <a:rPr lang="hu-HU" sz="2200" dirty="0"/>
              <a:t>2. 3. </a:t>
            </a:r>
            <a:r>
              <a:rPr lang="hu-HU" sz="2200" dirty="0" smtClean="0"/>
              <a:t>rész csak részben szerepel minden képzésben, az Informatikai rendszerüzemeltető teljes mértékben tanulja.</a:t>
            </a:r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3346850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Szamalk-Szalezi_20130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Szamalk-Szalezi_201308</Template>
  <TotalTime>5291</TotalTime>
  <Words>1382</Words>
  <Application>Microsoft Office PowerPoint</Application>
  <PresentationFormat>Diavetítés a képernyőre (4:3 oldalarány)</PresentationFormat>
  <Paragraphs>196</Paragraphs>
  <Slides>17</Slides>
  <Notes>17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Szamalk-Szalezi_201308</vt:lpstr>
      <vt:lpstr>EUCIP konferencia  2016. október 20. Károly Gabriella</vt:lpstr>
      <vt:lpstr>Mit tartalmaz az üzemeltetés modul? </vt:lpstr>
      <vt:lpstr> A Üzemeltetés modul tananyagának kialakításakor is a vállalkozások igényei állnak a középpontban</vt:lpstr>
      <vt:lpstr>1. Számítógép komponensek és architektúrák </vt:lpstr>
      <vt:lpstr>2. Operációs rendszerek</vt:lpstr>
      <vt:lpstr>3. Kommunikáció és hálózatok</vt:lpstr>
      <vt:lpstr>A magyar OKJ és az EUCIP Operate modulja</vt:lpstr>
      <vt:lpstr>Üzemeltetés modul és az OKJ</vt:lpstr>
      <vt:lpstr>A Üzemeltetés modul illeszkedése  a szakképesítéshez</vt:lpstr>
      <vt:lpstr>A felkészítés, a tesztvizsga és az éles szakmai vizsga tapasztalatai</vt:lpstr>
      <vt:lpstr> Mely tartalommal tudnak megbirkózni külön felkészítés nélkül ?</vt:lpstr>
      <vt:lpstr>Az iskolai informatikai oktatásból kik, milyen szakosok, hányadik osztályba járók vállalták a vizsgákat?</vt:lpstr>
      <vt:lpstr>Milyen nehézségek és sikerélmények jellemezték a modul tartalmának feldolgozását és a vizsgát ? </vt:lpstr>
      <vt:lpstr>A fejlesztés és a kísérlet tapasztalatainak összegzése</vt:lpstr>
      <vt:lpstr>Kinek javasolható a modul?</vt:lpstr>
      <vt:lpstr>Miért érdemes megszerezni az EUCIP bizonyítványt?</vt:lpstr>
      <vt:lpstr>Köszönöm a figyelmet!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e.learning bemutató</dc:title>
  <dc:creator>poloskeine</dc:creator>
  <cp:lastModifiedBy>Károly Gabriella</cp:lastModifiedBy>
  <cp:revision>80</cp:revision>
  <cp:lastPrinted>2016-10-20T08:25:52Z</cp:lastPrinted>
  <dcterms:created xsi:type="dcterms:W3CDTF">2010-09-01T08:31:29Z</dcterms:created>
  <dcterms:modified xsi:type="dcterms:W3CDTF">2016-10-24T09:10:08Z</dcterms:modified>
</cp:coreProperties>
</file>