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9" r:id="rId4"/>
    <p:sldId id="268" r:id="rId5"/>
    <p:sldId id="270" r:id="rId6"/>
    <p:sldId id="260" r:id="rId7"/>
    <p:sldId id="271" r:id="rId8"/>
    <p:sldId id="272" r:id="rId9"/>
    <p:sldId id="273" r:id="rId10"/>
    <p:sldId id="257" r:id="rId11"/>
    <p:sldId id="274" r:id="rId12"/>
    <p:sldId id="275" r:id="rId13"/>
    <p:sldId id="264" r:id="rId14"/>
    <p:sldId id="265" r:id="rId15"/>
    <p:sldId id="261" r:id="rId16"/>
    <p:sldId id="277" r:id="rId17"/>
    <p:sldId id="262" r:id="rId18"/>
    <p:sldId id="263" r:id="rId19"/>
    <p:sldId id="276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8881" autoAdjust="0"/>
  </p:normalViewPr>
  <p:slideViewPr>
    <p:cSldViewPr snapToGrid="0">
      <p:cViewPr varScale="1">
        <p:scale>
          <a:sx n="87" d="100"/>
          <a:sy n="87" d="100"/>
        </p:scale>
        <p:origin x="208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DD3D0-8306-45AE-92C9-0D7B5F6F2D88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9544-075B-42AC-99ED-CB827C401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2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sikeresen lezajlott a EUCIP képesítési rendszerek adaptálása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ITACA 2012-</a:t>
            </a:r>
            <a:r>
              <a:rPr lang="hu-HU" baseline="0" dirty="0" smtClean="0"/>
              <a:t>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err="1" smtClean="0"/>
              <a:t>IT-Shape</a:t>
            </a:r>
            <a:r>
              <a:rPr lang="hu-HU" baseline="0" dirty="0" smtClean="0"/>
              <a:t>: 2013-2015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40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Vizsgapont / vizsgáztató</a:t>
            </a:r>
          </a:p>
          <a:p>
            <a:r>
              <a:rPr lang="hu-HU" dirty="0" smtClean="0"/>
              <a:t>éves tagdíj (ebben a félévben) NINCS !</a:t>
            </a:r>
          </a:p>
          <a:p>
            <a:r>
              <a:rPr lang="hu-HU" dirty="0" smtClean="0"/>
              <a:t>két vizsgáztató részvétele az </a:t>
            </a:r>
            <a:r>
              <a:rPr lang="hu-HU" dirty="0" err="1" smtClean="0"/>
              <a:t>IT-Coach</a:t>
            </a:r>
            <a:r>
              <a:rPr lang="hu-HU" dirty="0" smtClean="0"/>
              <a:t> online képzésen – mindenkori aktuális díj (most ingyenes!)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hu-HU" dirty="0" smtClean="0"/>
              <a:t>Vizsgázó által fizetett</a:t>
            </a:r>
            <a:r>
              <a:rPr lang="hu-HU" baseline="0" dirty="0" smtClean="0"/>
              <a:t> összeg egyszeri vizsgadíj + hozzáférés a felkészítő anyagokhoz: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tematika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tankönyv, 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online gyakorlótesztek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r>
              <a:rPr lang="hu-HU" dirty="0" smtClean="0"/>
              <a:t>Vizsgázó által befizetett összeg megoszlása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AICA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ECDL Alapítvány (könyvek jogdíjai)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iTStudy</a:t>
            </a:r>
            <a:r>
              <a:rPr lang="hu-HU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Vizsgaközpont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80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87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két nemzetközi konzorcium dolgozott ebben</a:t>
            </a:r>
            <a:r>
              <a:rPr lang="hu-HU" baseline="0" dirty="0" smtClean="0"/>
              <a:t> az adaptálási folyamatban</a:t>
            </a:r>
          </a:p>
          <a:p>
            <a:r>
              <a:rPr lang="hu-HU" baseline="0" dirty="0" smtClean="0"/>
              <a:t>Magyarországról 4 középiskola, és az </a:t>
            </a:r>
            <a:r>
              <a:rPr lang="hu-HU" baseline="0" dirty="0" err="1" smtClean="0"/>
              <a:t>iTStudy</a:t>
            </a:r>
            <a:r>
              <a:rPr lang="hu-HU" baseline="0" dirty="0" smtClean="0"/>
              <a:t> Oktatóközpont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81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Túl</a:t>
            </a:r>
            <a:r>
              <a:rPr lang="hu-HU" baseline="0" dirty="0" smtClean="0"/>
              <a:t> vagyunk az első felkészítő online tanfolyamon, amelynek fő témája: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megismertetni az érdeklődő (főként) pedagógusokat, az európai és hazai oktatási keretrendszerekkel és ajánlásokkal, beleértve az informatikai szakmák keretrendszereit (</a:t>
            </a:r>
            <a:r>
              <a:rPr lang="hu-HU" baseline="0" dirty="0" err="1" smtClean="0"/>
              <a:t>eCF</a:t>
            </a:r>
            <a:r>
              <a:rPr lang="hu-HU" baseline="0" dirty="0" smtClean="0"/>
              <a:t> e-kompetencia keretrendszer és EUCIP képesítési keretrendszer), valamint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bemutatni a EUCIP </a:t>
            </a:r>
            <a:r>
              <a:rPr lang="hu-HU" baseline="0" dirty="0" err="1" smtClean="0"/>
              <a:t>Core</a:t>
            </a:r>
            <a:r>
              <a:rPr lang="hu-HU" baseline="0" dirty="0" smtClean="0"/>
              <a:t> képesítés megszerzésének feltételeit,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megismertetni a felkészüléshez rendelkezésre álló anyagokat.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 képzés </a:t>
            </a:r>
            <a:r>
              <a:rPr lang="hu-HU" baseline="0" dirty="0" err="1" smtClean="0"/>
              <a:t>Pedagógus-Továbbképzés</a:t>
            </a:r>
            <a:r>
              <a:rPr lang="hu-HU" baseline="0" dirty="0" smtClean="0"/>
              <a:t> Akkreditációs rendszerben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A/8495/2016 számon</a:t>
            </a:r>
            <a:r>
              <a:rPr lang="hu-HU" baseline="0" dirty="0" smtClean="0"/>
              <a:t> regisztrált, 30 órás online képzés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anose="05000000000000000000" pitchFamily="2" charset="2"/>
              </a:rPr>
              <a:t></a:t>
            </a:r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7 évenkénti kötelező továbbképzés keretében 30 kredit érvényesíthető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97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 smtClean="0"/>
              <a:t>Informatikai</a:t>
            </a:r>
            <a:r>
              <a:rPr lang="hu-HU" baseline="0" dirty="0" smtClean="0"/>
              <a:t> szakmát tanuló fiatalok, valamint munkatapasztalattal bíró, de képesítéssel nem rendelkező felnőttek.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Informatikai, és gazdasági területen szakképzést folytató középfokú oktatási intézmények, valamint </a:t>
            </a:r>
            <a:r>
              <a:rPr lang="hu-HU" baseline="0" dirty="0" err="1" smtClean="0"/>
              <a:t>felnőttképzők</a:t>
            </a:r>
            <a:r>
              <a:rPr lang="hu-HU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A EUCIP modulvizsgák kitöltése papíralapon, a képzők rendelkeznek a vizsga lebonyolításához szükséges adminisztratív és minőségmenedzsment feltételekkel</a:t>
            </a:r>
          </a:p>
          <a:p>
            <a:pPr marL="228600" indent="-228600">
              <a:buAutoNum type="arabicPeriod"/>
            </a:pPr>
            <a:endParaRPr lang="hu-HU" dirty="0" smtClean="0"/>
          </a:p>
          <a:p>
            <a:r>
              <a:rPr lang="hu-HU" dirty="0" smtClean="0"/>
              <a:t>Személyi feltételek:</a:t>
            </a:r>
            <a:r>
              <a:rPr lang="hu-HU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intézményenként 2 vizsgáztató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IT-Coach</a:t>
            </a:r>
            <a:r>
              <a:rPr lang="hu-HU" dirty="0" smtClean="0"/>
              <a:t> - diákok felkészítése európai szinten elismert informatikai szakmai bizonyítvány megszerzésére</a:t>
            </a:r>
            <a:r>
              <a:rPr lang="hu-HU" baseline="0" dirty="0" smtClean="0"/>
              <a:t> (saját költségen?)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az intézményt további költségek nem terhelik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65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Ezekből</a:t>
            </a:r>
            <a:r>
              <a:rPr lang="hu-HU" baseline="0" dirty="0" smtClean="0"/>
              <a:t> az intézményekből legalább 2 fő teljesítette az </a:t>
            </a:r>
            <a:r>
              <a:rPr lang="hu-HU" baseline="0" dirty="0" err="1" smtClean="0"/>
              <a:t>IT-Coach</a:t>
            </a:r>
            <a:r>
              <a:rPr lang="hu-HU" baseline="0" dirty="0" smtClean="0"/>
              <a:t> képzés követelményeit</a:t>
            </a:r>
          </a:p>
          <a:p>
            <a:r>
              <a:rPr lang="hu-HU" baseline="0" dirty="0" smtClean="0"/>
              <a:t>Nem vizsgapontok még, hisz a szerződéskötés nem történt meg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18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webes felületen</a:t>
            </a:r>
          </a:p>
          <a:p>
            <a:r>
              <a:rPr lang="hu-HU" dirty="0" smtClean="0"/>
              <a:t>személyes adatok</a:t>
            </a:r>
          </a:p>
          <a:p>
            <a:r>
              <a:rPr lang="hu-HU" dirty="0" smtClean="0"/>
              <a:t>választott modulok</a:t>
            </a:r>
          </a:p>
          <a:p>
            <a:r>
              <a:rPr lang="hu-HU" dirty="0" smtClean="0"/>
              <a:t>vizsgadíj befizetéssel és adminisztrációjával kapcsolatos feladat nem terheli a vizsgáztatót</a:t>
            </a:r>
          </a:p>
          <a:p>
            <a:r>
              <a:rPr lang="hu-HU" dirty="0" smtClean="0"/>
              <a:t>vizsgajogosultság modulonként 6 hónapig a befizetéstől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00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bejelentés a tervezett időpont előtt </a:t>
            </a:r>
            <a:br>
              <a:rPr lang="hu-HU" dirty="0" smtClean="0"/>
            </a:br>
            <a:r>
              <a:rPr lang="hu-HU" dirty="0" smtClean="0"/>
              <a:t>legalább 2 héttel</a:t>
            </a:r>
          </a:p>
          <a:p>
            <a:r>
              <a:rPr lang="hu-HU" dirty="0" smtClean="0"/>
              <a:t>időpont (az adott napon belül) és a vizsgáztató módosítása legfeljebb 3 nappal a vizsganap előtt</a:t>
            </a:r>
          </a:p>
          <a:p>
            <a:r>
              <a:rPr lang="hu-HU" dirty="0" smtClean="0"/>
              <a:t>regisztráltak módosítása legfeljebb 24 órával a végleges vizsgaidőpont előtt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88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webes felületen</a:t>
            </a:r>
          </a:p>
          <a:p>
            <a:r>
              <a:rPr lang="hu-HU" dirty="0" smtClean="0"/>
              <a:t>a vizsgaidőpont előtt legfeljebb 24 óráig</a:t>
            </a:r>
          </a:p>
          <a:p>
            <a:r>
              <a:rPr lang="hu-HU" dirty="0" smtClean="0"/>
              <a:t>csak a vizsgadíjat rendezett hallgatók regisztrálhatóak vizsgára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1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 smtClean="0"/>
              <a:t>Vizsga lebonyolítása</a:t>
            </a:r>
          </a:p>
          <a:p>
            <a:r>
              <a:rPr lang="hu-HU" dirty="0" smtClean="0"/>
              <a:t>Vizsgáztatás </a:t>
            </a:r>
            <a:r>
              <a:rPr lang="hu-HU" dirty="0" smtClean="0"/>
              <a:t>papír alapon történik</a:t>
            </a:r>
          </a:p>
          <a:p>
            <a:r>
              <a:rPr lang="hu-HU" dirty="0" smtClean="0"/>
              <a:t>Adott vizsgára szóló feladatsorok PDF-ben letölthetők 24 órával a vizsga időpontja előtt</a:t>
            </a:r>
          </a:p>
          <a:p>
            <a:r>
              <a:rPr lang="hu-HU" dirty="0" smtClean="0"/>
              <a:t>nyomtatás, sokszorosítás</a:t>
            </a:r>
          </a:p>
          <a:p>
            <a:r>
              <a:rPr lang="hu-HU" dirty="0" smtClean="0"/>
              <a:t>felügyelet, a vizsga tisztaságának biztosítása</a:t>
            </a:r>
          </a:p>
          <a:p>
            <a:r>
              <a:rPr lang="hu-HU" dirty="0" smtClean="0"/>
              <a:t>feladatlapok begyűjtése</a:t>
            </a:r>
          </a:p>
          <a:p>
            <a:endParaRPr lang="hu-HU" dirty="0" smtClean="0"/>
          </a:p>
          <a:p>
            <a:r>
              <a:rPr lang="hu-HU" u="sng" dirty="0" smtClean="0"/>
              <a:t>Teendők vizsga után</a:t>
            </a:r>
          </a:p>
          <a:p>
            <a:r>
              <a:rPr lang="hu-HU" dirty="0" smtClean="0"/>
              <a:t>értékelés megoldókulcs alapján</a:t>
            </a:r>
          </a:p>
          <a:p>
            <a:r>
              <a:rPr lang="hu-HU" dirty="0" smtClean="0"/>
              <a:t>eredmények rögzítése a nyilvántartó programban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</a:t>
            </a:r>
            <a:endParaRPr lang="hu-HU" dirty="0" smtClean="0"/>
          </a:p>
          <a:p>
            <a:r>
              <a:rPr lang="hu-HU" dirty="0" smtClean="0"/>
              <a:t>vizsgázó értesítése az eredményről (automatikus)</a:t>
            </a:r>
          </a:p>
          <a:p>
            <a:endParaRPr lang="hu-HU" dirty="0" smtClean="0"/>
          </a:p>
          <a:p>
            <a:r>
              <a:rPr lang="hu-HU" u="sng" dirty="0" smtClean="0"/>
              <a:t>Minőségbiztosítás</a:t>
            </a:r>
          </a:p>
          <a:p>
            <a:r>
              <a:rPr lang="hu-HU" dirty="0" smtClean="0"/>
              <a:t>Vizsgalátogatás szúrópróbaszerűen</a:t>
            </a:r>
          </a:p>
          <a:p>
            <a:r>
              <a:rPr lang="hu-HU" dirty="0" smtClean="0"/>
              <a:t>A vizsgaanyag bizalmas, a tanteremből nem kerülhet ki – Titoktartási nyilatkozat!</a:t>
            </a:r>
          </a:p>
          <a:p>
            <a:r>
              <a:rPr lang="hu-HU" dirty="0" smtClean="0"/>
              <a:t>Vizsgázó betekintésre megkaphatja a kijavított vizsgalapot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Vizsgalapok tárolása adott vizsgaközpont felelőssége - 5 évig kell tárolni</a:t>
            </a:r>
          </a:p>
          <a:p>
            <a:r>
              <a:rPr lang="hu-HU" dirty="0" smtClean="0"/>
              <a:t>Ellenőrzéskor bármikor bemutathatók legyenek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0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49" y="5981412"/>
            <a:ext cx="1471593" cy="7650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076336"/>
            <a:ext cx="2649193" cy="56680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50" y="6059166"/>
            <a:ext cx="2852737" cy="6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46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6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50" y="6153412"/>
            <a:ext cx="2407300" cy="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6" y="-334739"/>
            <a:ext cx="4686954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ucip.itstudy.h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abor.lajtos@itstudy.hu" TargetMode="External"/><Relationship Id="rId4" Type="http://schemas.openxmlformats.org/officeDocument/2006/relationships/hyperlink" Target="mailto:hm@itstudy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cip.itstudy.hu/courses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ucip.itstudy.hu/courses/pluginfile.php/1039/mod_resource/content/0/EUCIPCore-PLAN-Syllabus-V3.0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eucip.itstudy.hu/courses/pluginfile.php/686/mod_resource/content/3/Syllabus%20PLAN%20magyar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ucip.itstudy.hu/courses/course/view.php?id=1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ucip.itstudy.hu/courses/mod/quiz/attempt.php?attempt=36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7200" dirty="0" smtClean="0"/>
              <a:t>EUCIP képesítések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78728" y="3606603"/>
            <a:ext cx="6858000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hu-HU" sz="2800" dirty="0"/>
              <a:t>csatlakozás a magyarországi </a:t>
            </a:r>
            <a:br>
              <a:rPr lang="hu-HU" sz="2800" dirty="0"/>
            </a:br>
            <a:r>
              <a:rPr lang="hu-HU" sz="2800" dirty="0"/>
              <a:t>vizsgáztatási rendszerhez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73151" y="356839"/>
            <a:ext cx="3925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Első magyarországi EUCIP konferencia</a:t>
            </a:r>
            <a:r>
              <a:rPr lang="hu-HU" sz="1100" b="1" dirty="0"/>
              <a:t/>
            </a:r>
            <a:br>
              <a:rPr lang="hu-HU" sz="1100" b="1" dirty="0"/>
            </a:br>
            <a:r>
              <a:rPr lang="hu-HU" sz="1100" dirty="0"/>
              <a:t>Számalk-Szalézi Szakgimnázium</a:t>
            </a:r>
            <a:br>
              <a:rPr lang="hu-HU" sz="1100" dirty="0"/>
            </a:br>
            <a:r>
              <a:rPr lang="hu-HU" sz="1100" dirty="0"/>
              <a:t>Budapest, 2016. október 20.</a:t>
            </a:r>
          </a:p>
        </p:txBody>
      </p:sp>
    </p:spTree>
    <p:extLst>
      <p:ext uri="{BB962C8B-B14F-4D97-AF65-F5344CB8AC3E}">
        <p14:creationId xmlns:p14="http://schemas.microsoft.com/office/powerpoint/2010/main" val="7636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Vizsgáztatás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Kinek ajánljuk a EUCIP képesítéseket?</a:t>
            </a:r>
          </a:p>
          <a:p>
            <a:pPr marL="0" indent="0" algn="ctr">
              <a:buNone/>
            </a:pPr>
            <a:r>
              <a:rPr lang="hu-HU" dirty="0">
                <a:sym typeface="Symbol" panose="05050102010706020507" pitchFamily="18" charset="2"/>
              </a:rPr>
              <a:t>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Kik lehetnek a potenciális képzők ill. vizsgáztatók?</a:t>
            </a:r>
          </a:p>
          <a:p>
            <a:pPr marL="0" indent="0" algn="ctr">
              <a:buNone/>
            </a:pPr>
            <a:r>
              <a:rPr lang="hu-HU" dirty="0">
                <a:sym typeface="Symbol" panose="05050102010706020507" pitchFamily="18" charset="2"/>
              </a:rPr>
              <a:t>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Tárgyi feltételek</a:t>
            </a:r>
          </a:p>
          <a:p>
            <a:pPr marL="0" indent="0" algn="ctr">
              <a:buNone/>
            </a:pPr>
            <a:r>
              <a:rPr lang="hu-HU" dirty="0" smtClean="0"/>
              <a:t>Személyi feltételek</a:t>
            </a:r>
          </a:p>
          <a:p>
            <a:pPr marL="0" indent="0" algn="ctr">
              <a:buNone/>
            </a:pPr>
            <a:r>
              <a:rPr lang="hu-HU" dirty="0" smtClean="0"/>
              <a:t>éves tagdíj </a:t>
            </a:r>
            <a:r>
              <a:rPr lang="hu-HU" u="sng" dirty="0" smtClean="0"/>
              <a:t>NINCS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22576" y="3738283"/>
            <a:ext cx="59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hu-H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 a feltételeknek megfelelt intézmények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hu-HU" dirty="0" err="1"/>
              <a:t>BKSzC</a:t>
            </a:r>
            <a:r>
              <a:rPr lang="hu-HU" dirty="0"/>
              <a:t> Mándy Iván Szakképző Iskolája és Speciális Szakiskolája</a:t>
            </a:r>
          </a:p>
          <a:p>
            <a:pPr>
              <a:lnSpc>
                <a:spcPct val="110000"/>
              </a:lnSpc>
            </a:pPr>
            <a:r>
              <a:rPr lang="hu-HU" dirty="0"/>
              <a:t>Dunaújvárosi SZC Dunaferr Szakközép- és Szakiskolája</a:t>
            </a:r>
          </a:p>
          <a:p>
            <a:pPr>
              <a:lnSpc>
                <a:spcPct val="100000"/>
              </a:lnSpc>
            </a:pPr>
            <a:r>
              <a:rPr lang="hu-HU" dirty="0"/>
              <a:t>Hódmezővásárhelyi </a:t>
            </a:r>
            <a:r>
              <a:rPr lang="hu-HU" dirty="0" err="1"/>
              <a:t>SzC</a:t>
            </a:r>
            <a:r>
              <a:rPr lang="hu-HU" dirty="0"/>
              <a:t> Pollák Antal Szakképző Iskolája</a:t>
            </a:r>
          </a:p>
          <a:p>
            <a:pPr>
              <a:lnSpc>
                <a:spcPct val="100000"/>
              </a:lnSpc>
            </a:pPr>
            <a:r>
              <a:rPr lang="hu-HU" dirty="0" err="1"/>
              <a:t>NySZC</a:t>
            </a:r>
            <a:r>
              <a:rPr lang="hu-HU" dirty="0"/>
              <a:t> Tiszavasvári Középiskolája, Szakiskolája és Kollégiuma</a:t>
            </a:r>
          </a:p>
          <a:p>
            <a:pPr>
              <a:lnSpc>
                <a:spcPct val="100000"/>
              </a:lnSpc>
            </a:pPr>
            <a:r>
              <a:rPr lang="hu-HU" dirty="0"/>
              <a:t>Szerencsi </a:t>
            </a:r>
            <a:r>
              <a:rPr lang="hu-HU" dirty="0" err="1"/>
              <a:t>SzC</a:t>
            </a:r>
            <a:r>
              <a:rPr lang="hu-HU" dirty="0"/>
              <a:t> Tokaji Ferenc Gimnáziuma és Szakközépiskolája</a:t>
            </a:r>
          </a:p>
          <a:p>
            <a:pPr>
              <a:lnSpc>
                <a:spcPct val="100000"/>
              </a:lnSpc>
            </a:pPr>
            <a:r>
              <a:rPr lang="hu-HU" dirty="0" err="1"/>
              <a:t>SzSzC</a:t>
            </a:r>
            <a:r>
              <a:rPr lang="hu-HU" dirty="0"/>
              <a:t> Gábor Dénes Műszaki és Környezetvédelmi Középiskolája és Szakiskolája</a:t>
            </a:r>
          </a:p>
          <a:p>
            <a:pPr>
              <a:lnSpc>
                <a:spcPct val="100000"/>
              </a:lnSpc>
            </a:pPr>
            <a:r>
              <a:rPr lang="hu-HU" dirty="0" err="1"/>
              <a:t>SzSZC</a:t>
            </a:r>
            <a:r>
              <a:rPr lang="hu-HU" dirty="0"/>
              <a:t> </a:t>
            </a:r>
            <a:r>
              <a:rPr lang="hu-HU" dirty="0" err="1"/>
              <a:t>Kőrösy</a:t>
            </a:r>
            <a:r>
              <a:rPr lang="hu-HU" dirty="0"/>
              <a:t> József Gazdasági Szakképző Iskolája</a:t>
            </a:r>
          </a:p>
          <a:p>
            <a:pPr>
              <a:lnSpc>
                <a:spcPct val="100000"/>
              </a:lnSpc>
            </a:pPr>
            <a:r>
              <a:rPr lang="hu-HU" dirty="0"/>
              <a:t>SSZC Szent-Györgyi Albert Gimnáziuma és Szakközépiskolája</a:t>
            </a:r>
          </a:p>
          <a:p>
            <a:pPr>
              <a:lnSpc>
                <a:spcPct val="100000"/>
              </a:lnSpc>
            </a:pPr>
            <a:r>
              <a:rPr lang="hu-HU" dirty="0"/>
              <a:t>Veszprémi </a:t>
            </a:r>
            <a:r>
              <a:rPr lang="hu-HU" dirty="0" err="1"/>
              <a:t>SzC</a:t>
            </a:r>
            <a:r>
              <a:rPr lang="hu-HU" dirty="0"/>
              <a:t> Öveges József Szakképző Iskolája és </a:t>
            </a:r>
            <a:r>
              <a:rPr lang="hu-HU" dirty="0" smtClean="0"/>
              <a:t>Kollégiuma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57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Vizsgapontok feladatai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 smtClean="0"/>
              <a:t>adminisztrációs teendők</a:t>
            </a:r>
          </a:p>
          <a:p>
            <a:r>
              <a:rPr lang="hu-HU" dirty="0" smtClean="0"/>
              <a:t>vizsgázó regisztrálása</a:t>
            </a:r>
          </a:p>
          <a:p>
            <a:r>
              <a:rPr lang="hu-HU" dirty="0" smtClean="0"/>
              <a:t>vizsgabejelentés</a:t>
            </a:r>
          </a:p>
          <a:p>
            <a:r>
              <a:rPr lang="hu-HU" dirty="0" smtClean="0"/>
              <a:t>vizsgázói névsor rögzítése</a:t>
            </a:r>
          </a:p>
          <a:p>
            <a:r>
              <a:rPr lang="hu-HU" dirty="0" smtClean="0"/>
              <a:t>eredmények rögzítése</a:t>
            </a:r>
          </a:p>
          <a:p>
            <a:pPr marL="0" indent="0">
              <a:buNone/>
            </a:pPr>
            <a:r>
              <a:rPr lang="hu-HU" u="sng" dirty="0" smtClean="0"/>
              <a:t>vizsga lebonyolítása</a:t>
            </a:r>
          </a:p>
          <a:p>
            <a:pPr marL="0" indent="0">
              <a:buNone/>
            </a:pPr>
            <a:r>
              <a:rPr lang="hu-HU" u="sng" dirty="0" smtClean="0"/>
              <a:t>értékelés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36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Vizsgázó regisztrálása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91" y="1347384"/>
            <a:ext cx="6271348" cy="47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Vizsgabejelentés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51051"/>
            <a:ext cx="7839400" cy="41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Jelentkezés vizsgára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b="18817"/>
          <a:stretch/>
        </p:blipFill>
        <p:spPr>
          <a:xfrm>
            <a:off x="1370384" y="1372956"/>
            <a:ext cx="6110069" cy="47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Vizsgaeredmények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5" y="1603786"/>
            <a:ext cx="7785289" cy="45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Vizsga lebonyolítása</a:t>
            </a:r>
          </a:p>
          <a:p>
            <a:r>
              <a:rPr lang="hu-HU" dirty="0" smtClean="0"/>
              <a:t>Teendők vizsga után</a:t>
            </a:r>
          </a:p>
          <a:p>
            <a:r>
              <a:rPr lang="hu-HU" dirty="0" smtClean="0"/>
              <a:t>Minőségbiztosítás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3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Díjtételek</a:t>
            </a: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3845345" y="431094"/>
            <a:ext cx="3260993" cy="1111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Vizsgázó által fizetendő </a:t>
            </a:r>
            <a:r>
              <a:rPr lang="hu-HU" dirty="0" smtClean="0"/>
              <a:t>díj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tematika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tankönyv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online gyakorlótesztek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628650" y="1881966"/>
            <a:ext cx="1984872" cy="683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AICA</a:t>
            </a:r>
          </a:p>
          <a:p>
            <a:r>
              <a:rPr lang="hu-HU" sz="1400" dirty="0" smtClean="0"/>
              <a:t>- bizonyítvány kiállítása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043210" y="2223889"/>
            <a:ext cx="2126256" cy="775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ECDL Alapítvány</a:t>
            </a:r>
          </a:p>
          <a:p>
            <a:r>
              <a:rPr lang="hu-HU" dirty="0" smtClean="0"/>
              <a:t>- </a:t>
            </a:r>
            <a:r>
              <a:rPr lang="hu-HU" sz="1400" dirty="0" smtClean="0"/>
              <a:t>könyvek szerzői jogdíja</a:t>
            </a:r>
            <a:endParaRPr lang="hu-HU" dirty="0" smtClean="0"/>
          </a:p>
        </p:txBody>
      </p:sp>
      <p:sp>
        <p:nvSpPr>
          <p:cNvPr id="7" name="Lekerekített téglalap 6"/>
          <p:cNvSpPr/>
          <p:nvPr/>
        </p:nvSpPr>
        <p:spPr>
          <a:xfrm>
            <a:off x="780363" y="3126554"/>
            <a:ext cx="2789102" cy="1291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/>
              <a:t>iTStudy</a:t>
            </a:r>
            <a:endParaRPr lang="hu-HU" dirty="0" smtClean="0"/>
          </a:p>
          <a:p>
            <a:r>
              <a:rPr lang="hu-HU" sz="1400" dirty="0" smtClean="0"/>
              <a:t>- koordináció</a:t>
            </a:r>
          </a:p>
          <a:p>
            <a:r>
              <a:rPr lang="hu-HU" sz="1400" dirty="0" smtClean="0"/>
              <a:t>- infrastruktúra biztosítása</a:t>
            </a:r>
          </a:p>
          <a:p>
            <a:r>
              <a:rPr lang="hu-HU" sz="1400" dirty="0" smtClean="0"/>
              <a:t>- szakmai konferenciák</a:t>
            </a:r>
          </a:p>
          <a:p>
            <a:r>
              <a:rPr lang="hu-HU" sz="1400" dirty="0" smtClean="0"/>
              <a:t>- minőségbiztosítási feladatok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2613522" y="1201449"/>
            <a:ext cx="1231823" cy="749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3415229" y="1542361"/>
            <a:ext cx="917385" cy="1584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5593014" y="1521763"/>
            <a:ext cx="554398" cy="702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Lekerekített téglalap 17"/>
          <p:cNvSpPr/>
          <p:nvPr/>
        </p:nvSpPr>
        <p:spPr>
          <a:xfrm>
            <a:off x="4907097" y="3906916"/>
            <a:ext cx="2789102" cy="1291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V</a:t>
            </a:r>
            <a:r>
              <a:rPr lang="hu-HU" dirty="0" smtClean="0"/>
              <a:t>izsgapont</a:t>
            </a:r>
          </a:p>
          <a:p>
            <a:r>
              <a:rPr lang="hu-HU" sz="1400" dirty="0" smtClean="0"/>
              <a:t>- adminisztráció</a:t>
            </a:r>
          </a:p>
          <a:p>
            <a:r>
              <a:rPr lang="hu-HU" sz="1400" dirty="0" smtClean="0"/>
              <a:t>- feladatlapok sokszorosítása</a:t>
            </a:r>
          </a:p>
          <a:p>
            <a:r>
              <a:rPr lang="hu-HU" sz="1400" dirty="0" smtClean="0"/>
              <a:t>- értékelés</a:t>
            </a:r>
          </a:p>
          <a:p>
            <a:r>
              <a:rPr lang="hu-HU" sz="1400" dirty="0" smtClean="0"/>
              <a:t>- dokumentumkezelés</a:t>
            </a:r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5091862" y="1531661"/>
            <a:ext cx="501152" cy="2375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101686" y="1564395"/>
            <a:ext cx="7413663" cy="4612568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Információs weboldal</a:t>
            </a:r>
          </a:p>
          <a:p>
            <a:pPr marL="2511425" indent="0">
              <a:buNone/>
            </a:pPr>
            <a:r>
              <a:rPr lang="hu-HU" sz="2400" dirty="0" smtClean="0">
                <a:hlinkClick r:id="rId3"/>
              </a:rPr>
              <a:t>http://eucip.itstudy.hu</a:t>
            </a:r>
            <a:endParaRPr lang="hu-HU" sz="24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400" dirty="0" smtClean="0"/>
              <a:t>Koordinátor</a:t>
            </a:r>
          </a:p>
          <a:p>
            <a:pPr marL="0" indent="0">
              <a:buNone/>
            </a:pPr>
            <a:r>
              <a:rPr lang="hu-HU" sz="2400" dirty="0" err="1" smtClean="0"/>
              <a:t>Hartyányi</a:t>
            </a:r>
            <a:r>
              <a:rPr lang="hu-HU" sz="2400" dirty="0" smtClean="0"/>
              <a:t> Mária igazgató, </a:t>
            </a:r>
            <a:r>
              <a:rPr lang="hu-HU" sz="2400" dirty="0" err="1" smtClean="0"/>
              <a:t>iTStudy</a:t>
            </a:r>
            <a:r>
              <a:rPr lang="hu-HU" sz="2400" dirty="0" smtClean="0"/>
              <a:t> Oktatóközpont</a:t>
            </a:r>
          </a:p>
          <a:p>
            <a:pPr marL="2511425" indent="0">
              <a:buNone/>
            </a:pPr>
            <a:r>
              <a:rPr lang="hu-HU" sz="2400" dirty="0" smtClean="0">
                <a:hlinkClick r:id="rId4"/>
              </a:rPr>
              <a:t>hm@</a:t>
            </a:r>
            <a:r>
              <a:rPr lang="hu-HU" sz="2400" dirty="0" err="1" smtClean="0">
                <a:hlinkClick r:id="rId4"/>
              </a:rPr>
              <a:t>itstudy.hu</a:t>
            </a:r>
            <a:endParaRPr lang="hu-HU" sz="24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400" dirty="0" smtClean="0"/>
              <a:t>Vizsgarendszerrel kapcsolatban</a:t>
            </a:r>
          </a:p>
          <a:p>
            <a:pPr marL="0" indent="0">
              <a:buNone/>
            </a:pPr>
            <a:r>
              <a:rPr lang="hu-HU" sz="2400" dirty="0" smtClean="0"/>
              <a:t>Lajtos Gábor</a:t>
            </a:r>
          </a:p>
          <a:p>
            <a:pPr marL="2511425" indent="0">
              <a:buNone/>
            </a:pPr>
            <a:r>
              <a:rPr lang="hu-HU" sz="2400" dirty="0" err="1" smtClean="0">
                <a:hlinkClick r:id="rId5"/>
              </a:rPr>
              <a:t>gabor.lajtos</a:t>
            </a:r>
            <a:r>
              <a:rPr lang="hu-HU" sz="2400" dirty="0" smtClean="0">
                <a:hlinkClick r:id="rId5"/>
              </a:rPr>
              <a:t>@</a:t>
            </a:r>
            <a:r>
              <a:rPr lang="hu-HU" sz="2400" dirty="0" err="1" smtClean="0">
                <a:hlinkClick r:id="rId5"/>
              </a:rPr>
              <a:t>itstudy.hu</a:t>
            </a:r>
            <a:endParaRPr lang="hu-HU" sz="24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2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38835"/>
            <a:ext cx="7886700" cy="473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</a:t>
            </a:r>
            <a:r>
              <a:rPr lang="hu-HU" dirty="0" smtClean="0"/>
              <a:t>ikeresen lezajlott a EUCIP képesítési rendszerek adaptálása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91" y="2417852"/>
            <a:ext cx="5266417" cy="21309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4"/>
          <a:stretch/>
        </p:blipFill>
        <p:spPr>
          <a:xfrm>
            <a:off x="884145" y="4883529"/>
            <a:ext cx="2894479" cy="7430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38" y="4828511"/>
            <a:ext cx="2604585" cy="84116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47190" y="5599689"/>
            <a:ext cx="2568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2012-1-IT1-LEO05-02806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192637" y="5622536"/>
            <a:ext cx="2568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2013-1-HU1-LEO05-09615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7792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</a:t>
            </a:r>
            <a:r>
              <a:rPr lang="hu-HU" dirty="0" smtClean="0"/>
              <a:t>ét konzorcium, benne négy magyar középiskola és az </a:t>
            </a:r>
            <a:r>
              <a:rPr lang="hu-HU" dirty="0" err="1" smtClean="0"/>
              <a:t>iTStudy</a:t>
            </a:r>
            <a:r>
              <a:rPr lang="hu-HU" dirty="0" smtClean="0"/>
              <a:t> oktatóközpont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20" y="3779337"/>
            <a:ext cx="1506111" cy="15061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94" y="4437887"/>
            <a:ext cx="1162212" cy="13622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69" y="3732272"/>
            <a:ext cx="1600240" cy="16002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34" y="1639718"/>
            <a:ext cx="1364589" cy="14245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06" y="1639718"/>
            <a:ext cx="1445516" cy="14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416860"/>
            <a:ext cx="7886700" cy="576010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Vizsgáztatók felkészítése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117224" y="1118792"/>
            <a:ext cx="6491748" cy="4563993"/>
            <a:chOff x="1076882" y="984321"/>
            <a:chExt cx="6491748" cy="4563993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669" y="1880430"/>
              <a:ext cx="5800725" cy="1343025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1669" y="3490914"/>
              <a:ext cx="5286375" cy="2057400"/>
            </a:xfrm>
            <a:prstGeom prst="rect">
              <a:avLst/>
            </a:prstGeom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56664">
              <a:off x="4844480" y="1829980"/>
              <a:ext cx="2724150" cy="3362325"/>
            </a:xfrm>
            <a:prstGeom prst="rect">
              <a:avLst/>
            </a:prstGeom>
          </p:spPr>
        </p:pic>
        <p:pic>
          <p:nvPicPr>
            <p:cNvPr id="7" name="Kép 6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6882" y="984321"/>
              <a:ext cx="621030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9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 folyamatban van…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Megállapodás </a:t>
            </a:r>
            <a:r>
              <a:rPr lang="hu-HU" dirty="0"/>
              <a:t>az AICA és az </a:t>
            </a:r>
            <a:r>
              <a:rPr lang="hu-HU" dirty="0" err="1"/>
              <a:t>iTStudy</a:t>
            </a:r>
            <a:r>
              <a:rPr lang="hu-HU" dirty="0"/>
              <a:t> Oktatóközpont között a vizsgáztatás </a:t>
            </a:r>
            <a:r>
              <a:rPr lang="hu-HU" dirty="0" smtClean="0"/>
              <a:t>részleteiről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826">
            <a:off x="1077446" y="2882979"/>
            <a:ext cx="7192496" cy="2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Felkészüléshez biztosított </a:t>
            </a:r>
            <a:r>
              <a:rPr lang="hu-HU" dirty="0" smtClean="0"/>
              <a:t>anyagok</a:t>
            </a:r>
            <a:br>
              <a:rPr lang="hu-HU" dirty="0" smtClean="0"/>
            </a:br>
            <a:r>
              <a:rPr lang="hu-HU" sz="2400" dirty="0" smtClean="0"/>
              <a:t>(angol és magyar nyelven)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Tematika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36" y="1690689"/>
            <a:ext cx="4183133" cy="4291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7573">
            <a:off x="1080527" y="2366422"/>
            <a:ext cx="3572155" cy="3655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42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Tananyag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02" y="1027907"/>
            <a:ext cx="7291668" cy="4858932"/>
          </a:xfrm>
          <a:prstGeom prst="rect">
            <a:avLst/>
          </a:prstGeom>
        </p:spPr>
      </p:pic>
      <p:pic>
        <p:nvPicPr>
          <p:cNvPr id="5" name="Kép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02" y="1817782"/>
            <a:ext cx="2969775" cy="35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Gyakorlótesztek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07" y="1027907"/>
            <a:ext cx="5342300" cy="3309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5" y="1853423"/>
            <a:ext cx="5877206" cy="3966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1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Vizsgáztatás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8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639</Words>
  <Application>Microsoft Office PowerPoint</Application>
  <PresentationFormat>Diavetítés a képernyőre (4:3 oldalarány)</PresentationFormat>
  <Paragraphs>164</Paragraphs>
  <Slides>19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Office-téma</vt:lpstr>
      <vt:lpstr>EUCIP képesítések</vt:lpstr>
      <vt:lpstr>Előzmények</vt:lpstr>
      <vt:lpstr>PowerPoint bemutató</vt:lpstr>
      <vt:lpstr>PowerPoint bemutató</vt:lpstr>
      <vt:lpstr>Ami folyamatban van…</vt:lpstr>
      <vt:lpstr>Felkészüléshez biztosított anyagok (angol és magyar nyelven)</vt:lpstr>
      <vt:lpstr>PowerPoint bemutató</vt:lpstr>
      <vt:lpstr>PowerPoint bemutató</vt:lpstr>
      <vt:lpstr>Vizsgáztatás</vt:lpstr>
      <vt:lpstr>Vizsgáztatás feltételei</vt:lpstr>
      <vt:lpstr>Eddig a feltételeknek megfelelt intézmények</vt:lpstr>
      <vt:lpstr>Vizsgapontok feladatai</vt:lpstr>
      <vt:lpstr>Vizsgázó regisztrálása</vt:lpstr>
      <vt:lpstr>Vizsgabejelentés</vt:lpstr>
      <vt:lpstr>Jelentkezés vizsgára</vt:lpstr>
      <vt:lpstr>Vizsgaeredmények</vt:lpstr>
      <vt:lpstr>Egyéb feladatok</vt:lpstr>
      <vt:lpstr>Díjtételek</vt:lpstr>
      <vt:lpstr>További információ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EUCIP  IT Administrator Fundamentals</dc:title>
  <dc:creator>Lajtos Gábor</dc:creator>
  <cp:lastModifiedBy>Lajtos Gábor</cp:lastModifiedBy>
  <cp:revision>66</cp:revision>
  <dcterms:created xsi:type="dcterms:W3CDTF">2016-10-17T07:17:51Z</dcterms:created>
  <dcterms:modified xsi:type="dcterms:W3CDTF">2016-10-20T06:21:40Z</dcterms:modified>
</cp:coreProperties>
</file>