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3" r:id="rId3"/>
    <p:sldId id="294" r:id="rId4"/>
    <p:sldId id="278" r:id="rId5"/>
    <p:sldId id="295" r:id="rId6"/>
    <p:sldId id="296" r:id="rId7"/>
    <p:sldId id="297" r:id="rId8"/>
    <p:sldId id="300" r:id="rId9"/>
    <p:sldId id="302" r:id="rId10"/>
    <p:sldId id="262" r:id="rId11"/>
    <p:sldId id="299" r:id="rId12"/>
    <p:sldId id="298" r:id="rId13"/>
    <p:sldId id="301" r:id="rId14"/>
    <p:sldId id="274" r:id="rId15"/>
    <p:sldId id="275" r:id="rId16"/>
    <p:sldId id="273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243" autoAdjust="0"/>
  </p:normalViewPr>
  <p:slideViewPr>
    <p:cSldViewPr>
      <p:cViewPr varScale="1">
        <p:scale>
          <a:sx n="84" d="100"/>
          <a:sy n="84" d="100"/>
        </p:scale>
        <p:origin x="54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BC1DF-40ED-4EA1-8733-08286CEBAC1D}" type="datetimeFigureOut">
              <a:rPr lang="hu-HU" smtClean="0"/>
              <a:t>2016.10.19.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BE799-5422-4B20-B48F-EEFE94ED13C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8542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BE799-5422-4B20-B48F-EEFE94ED13C7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9961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BE799-5422-4B20-B48F-EEFE94ED13C7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5834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BE799-5422-4B20-B48F-EEFE94ED13C7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9471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BE799-5422-4B20-B48F-EEFE94ED13C7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6612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dirty="0" smtClean="0"/>
              <a:t>A felkészülés során elég vegyes tapasztalatokat szereztünk. A diákok először ellenkeztek, nem igazán értették, hogy miért lesz jó nekik, ha belemerülnek a gazdasági ismeretekbe, illetve idegennek tűnt elsőre a téma. Amikor elkezdődött a tényleges felkészítés a hangulat is egyre jobb lett, mert felismerték, hogy nem lehetetlen dolgot kívánunk tőlük, hanem pusztán annyit, hogy gondolkodjanak és használják a megszerzett ismereteket. Volt olyan eset is, hogy az óra végére rájöttek, hogy napi dolgokról beszélünk, amivel nap, mint nap találkoznak, csak nem nevezték nevén eddig soha. </a:t>
            </a:r>
          </a:p>
          <a:p>
            <a:pPr eaLnBrk="1" hangingPunct="1">
              <a:spcBef>
                <a:spcPct val="0"/>
              </a:spcBef>
            </a:pPr>
            <a:endParaRPr lang="hu-HU" altLang="hu-HU" dirty="0" smtClean="0"/>
          </a:p>
          <a:p>
            <a:pPr eaLnBrk="1" hangingPunct="1">
              <a:spcBef>
                <a:spcPct val="0"/>
              </a:spcBef>
            </a:pPr>
            <a:r>
              <a:rPr lang="hu-HU" altLang="hu-HU" dirty="0" smtClean="0"/>
              <a:t>A vizsga eredménye elmaradt a várttól, még úgy is, hogy a legsikeresebb modulról beszélünk. A felkészítést megfelelőnek gondolom, az  eredményt szerintem nem hozta kellőképpen, a sikertelenségek azt mutatják, hogy nem szabad csak a logikára hagyatkozni, és igenis szükséges az egyéni készülés is. </a:t>
            </a:r>
          </a:p>
        </p:txBody>
      </p:sp>
      <p:sp>
        <p:nvSpPr>
          <p:cNvPr id="2048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F1A6F5-06C3-4A19-A760-00F53EC3773C}" type="slidenum">
              <a:rPr lang="hu-HU" altLang="hu-HU">
                <a:latin typeface="Calibri" panose="020F0502020204030204" pitchFamily="34" charset="0"/>
              </a:rPr>
              <a:pPr/>
              <a:t>13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643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BE799-5422-4B20-B48F-EEFE94ED13C7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9961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BE799-5422-4B20-B48F-EEFE94ED13C7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5834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BE799-5422-4B20-B48F-EEFE94ED13C7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5834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BE799-5422-4B20-B48F-EEFE94ED13C7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8585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BE799-5422-4B20-B48F-EEFE94ED13C7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601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BE799-5422-4B20-B48F-EEFE94ED13C7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5846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BE799-5422-4B20-B48F-EEFE94ED13C7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2113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BE799-5422-4B20-B48F-EEFE94ED13C7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833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BE799-5422-4B20-B48F-EEFE94ED13C7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3245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BE799-5422-4B20-B48F-EEFE94ED13C7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1002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BE799-5422-4B20-B48F-EEFE94ED13C7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5050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0AF5-3B7C-4CD8-8421-D3AB85189505}" type="datetimeFigureOut">
              <a:rPr lang="hu-HU" smtClean="0"/>
              <a:t>2016.10.19.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15B4-32DD-4F05-9D96-50AFCDFAAB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7532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0AF5-3B7C-4CD8-8421-D3AB85189505}" type="datetimeFigureOut">
              <a:rPr lang="hu-HU" smtClean="0"/>
              <a:t>2016.10.19.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15B4-32DD-4F05-9D96-50AFCDFAAB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5204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0AF5-3B7C-4CD8-8421-D3AB85189505}" type="datetimeFigureOut">
              <a:rPr lang="hu-HU" smtClean="0"/>
              <a:t>2016.10.19.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15B4-32DD-4F05-9D96-50AFCDFAAB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1446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0AF5-3B7C-4CD8-8421-D3AB85189505}" type="datetimeFigureOut">
              <a:rPr lang="hu-HU" smtClean="0"/>
              <a:t>2016.10.19.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15B4-32DD-4F05-9D96-50AFCDFAAB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581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0AF5-3B7C-4CD8-8421-D3AB85189505}" type="datetimeFigureOut">
              <a:rPr lang="hu-HU" smtClean="0"/>
              <a:t>2016.10.19.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15B4-32DD-4F05-9D96-50AFCDFAAB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654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0AF5-3B7C-4CD8-8421-D3AB85189505}" type="datetimeFigureOut">
              <a:rPr lang="hu-HU" smtClean="0"/>
              <a:t>2016.10.19.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15B4-32DD-4F05-9D96-50AFCDFAAB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564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0AF5-3B7C-4CD8-8421-D3AB85189505}" type="datetimeFigureOut">
              <a:rPr lang="hu-HU" smtClean="0"/>
              <a:t>2016.10.19.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15B4-32DD-4F05-9D96-50AFCDFAAB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388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0AF5-3B7C-4CD8-8421-D3AB85189505}" type="datetimeFigureOut">
              <a:rPr lang="hu-HU" smtClean="0"/>
              <a:t>2016.10.19.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15B4-32DD-4F05-9D96-50AFCDFAAB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6933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0AF5-3B7C-4CD8-8421-D3AB85189505}" type="datetimeFigureOut">
              <a:rPr lang="hu-HU" smtClean="0"/>
              <a:t>2016.10.19.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15B4-32DD-4F05-9D96-50AFCDFAAB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702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0AF5-3B7C-4CD8-8421-D3AB85189505}" type="datetimeFigureOut">
              <a:rPr lang="hu-HU" smtClean="0"/>
              <a:t>2016.10.19.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15B4-32DD-4F05-9D96-50AFCDFAAB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646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0AF5-3B7C-4CD8-8421-D3AB85189505}" type="datetimeFigureOut">
              <a:rPr lang="hu-HU" smtClean="0"/>
              <a:t>2016.10.19.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15B4-32DD-4F05-9D96-50AFCDFAAB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8805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22000">
              <a:schemeClr val="tx2">
                <a:lumMod val="60000"/>
                <a:lumOff val="40000"/>
              </a:schemeClr>
            </a:gs>
            <a:gs pos="62000">
              <a:schemeClr val="bg1">
                <a:lumMod val="95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70AF5-3B7C-4CD8-8421-D3AB85189505}" type="datetimeFigureOut">
              <a:rPr lang="hu-HU" smtClean="0"/>
              <a:t>2016.10.19.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C15B4-32DD-4F05-9D96-50AFCDFAAB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183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Első magyar EUCIP konferencia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2281808"/>
          </a:xfrm>
        </p:spPr>
        <p:txBody>
          <a:bodyPr/>
          <a:lstStyle/>
          <a:p>
            <a:r>
              <a:rPr lang="hu-HU" b="1" dirty="0" err="1" smtClean="0">
                <a:solidFill>
                  <a:schemeClr val="tx1"/>
                </a:solidFill>
              </a:rPr>
              <a:t>Plan</a:t>
            </a:r>
            <a:r>
              <a:rPr lang="hu-HU" b="1" dirty="0" smtClean="0">
                <a:solidFill>
                  <a:schemeClr val="tx1"/>
                </a:solidFill>
              </a:rPr>
              <a:t> modul</a:t>
            </a:r>
            <a:br>
              <a:rPr lang="hu-HU" b="1" dirty="0" smtClean="0">
                <a:solidFill>
                  <a:schemeClr val="tx1"/>
                </a:solidFill>
              </a:rPr>
            </a:br>
            <a:endParaRPr lang="hu-HU" b="1" dirty="0" smtClean="0">
              <a:solidFill>
                <a:schemeClr val="tx1"/>
              </a:solidFill>
            </a:endParaRPr>
          </a:p>
          <a:p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2016. október 20.</a:t>
            </a:r>
            <a:b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Budapest</a:t>
            </a: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Kép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649"/>
            <a:ext cx="2230016" cy="122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euci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0649"/>
            <a:ext cx="2136498" cy="108012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1079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/>
          <a:lstStyle/>
          <a:p>
            <a:r>
              <a:rPr lang="hu-HU" dirty="0" smtClean="0"/>
              <a:t>Vélemények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várthoz képest mennyire volt nehéz a vizsga?</a:t>
            </a:r>
            <a:endParaRPr lang="hu-H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13"/>
          <a:stretch/>
        </p:blipFill>
        <p:spPr>
          <a:xfrm>
            <a:off x="1403648" y="2852936"/>
            <a:ext cx="3287680" cy="3384376"/>
          </a:xfrm>
          <a:prstGeom prst="rect">
            <a:avLst/>
          </a:prstGeom>
        </p:spPr>
      </p:pic>
      <p:pic>
        <p:nvPicPr>
          <p:cNvPr id="6" name="Picture 2" descr="eucip_lo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" t="15000" r="7601" b="18539"/>
          <a:stretch/>
        </p:blipFill>
        <p:spPr bwMode="auto">
          <a:xfrm>
            <a:off x="107504" y="270074"/>
            <a:ext cx="1512168" cy="5760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99" t="37144" b="25713"/>
          <a:stretch/>
        </p:blipFill>
        <p:spPr>
          <a:xfrm>
            <a:off x="4694010" y="3561134"/>
            <a:ext cx="3240360" cy="196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/>
          <a:lstStyle/>
          <a:p>
            <a:r>
              <a:rPr lang="hu-HU" altLang="hu-HU" dirty="0" smtClean="0"/>
              <a:t>Vélemények - tanárok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971600" y="1916832"/>
            <a:ext cx="7056784" cy="420933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altLang="hu-HU" dirty="0" smtClean="0"/>
              <a:t>Az </a:t>
            </a:r>
            <a:r>
              <a:rPr lang="hu-HU" altLang="hu-HU" dirty="0"/>
              <a:t>otthoni felkészülés  elég, </a:t>
            </a:r>
            <a:r>
              <a:rPr lang="hu-HU" altLang="hu-HU" dirty="0" smtClean="0"/>
              <a:t>valamint az amit </a:t>
            </a:r>
            <a:r>
              <a:rPr lang="hu-HU" altLang="hu-HU" dirty="0"/>
              <a:t>tanultak</a:t>
            </a:r>
          </a:p>
          <a:p>
            <a:pPr lvl="1">
              <a:lnSpc>
                <a:spcPct val="80000"/>
              </a:lnSpc>
            </a:pPr>
            <a:r>
              <a:rPr lang="hu-HU" altLang="hu-HU" dirty="0"/>
              <a:t>biztonság, </a:t>
            </a:r>
          </a:p>
          <a:p>
            <a:pPr lvl="1">
              <a:lnSpc>
                <a:spcPct val="80000"/>
              </a:lnSpc>
            </a:pPr>
            <a:r>
              <a:rPr lang="hu-HU" altLang="hu-HU" dirty="0"/>
              <a:t>jogi kérdések, szoftver kalózkodás,</a:t>
            </a:r>
          </a:p>
          <a:p>
            <a:pPr lvl="1">
              <a:lnSpc>
                <a:spcPct val="80000"/>
              </a:lnSpc>
            </a:pPr>
            <a:r>
              <a:rPr lang="hu-HU" altLang="hu-HU" dirty="0" smtClean="0"/>
              <a:t>ergonómia</a:t>
            </a:r>
            <a:endParaRPr lang="hu-HU" altLang="hu-HU" dirty="0"/>
          </a:p>
        </p:txBody>
      </p:sp>
      <p:pic>
        <p:nvPicPr>
          <p:cNvPr id="2050" name="Picture 2" descr="eucip_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" t="15000" r="7601" b="18539"/>
          <a:stretch/>
        </p:blipFill>
        <p:spPr bwMode="auto">
          <a:xfrm>
            <a:off x="107504" y="270074"/>
            <a:ext cx="1512168" cy="57606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5442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/>
          <a:lstStyle/>
          <a:p>
            <a:r>
              <a:rPr lang="hu-HU" dirty="0" smtClean="0"/>
              <a:t>Összefüggés az </a:t>
            </a:r>
            <a:r>
              <a:rPr lang="hu-HU" dirty="0" err="1" smtClean="0"/>
              <a:t>OKJ-vel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971600" y="1916832"/>
            <a:ext cx="7056784" cy="4464496"/>
          </a:xfrm>
        </p:spPr>
        <p:txBody>
          <a:bodyPr/>
          <a:lstStyle/>
          <a:p>
            <a:pPr algn="just"/>
            <a:r>
              <a:rPr lang="hu-HU" dirty="0" smtClean="0"/>
              <a:t>Gazdasági informatikus – OK</a:t>
            </a:r>
          </a:p>
          <a:p>
            <a:pPr algn="just"/>
            <a:r>
              <a:rPr lang="hu-HU" dirty="0" smtClean="0"/>
              <a:t>Informatika ágazat – </a:t>
            </a:r>
            <a:r>
              <a:rPr lang="hu-HU" dirty="0" err="1" smtClean="0"/>
              <a:t>Plan</a:t>
            </a:r>
            <a:r>
              <a:rPr lang="hu-HU" dirty="0" smtClean="0"/>
              <a:t> hiányos</a:t>
            </a:r>
          </a:p>
          <a:p>
            <a:pPr lvl="1" algn="just"/>
            <a:r>
              <a:rPr lang="hu-HU" dirty="0" smtClean="0"/>
              <a:t>jog</a:t>
            </a:r>
          </a:p>
          <a:p>
            <a:pPr lvl="1" algn="just"/>
            <a:r>
              <a:rPr lang="hu-HU" dirty="0" smtClean="0"/>
              <a:t>ergonómia</a:t>
            </a:r>
          </a:p>
          <a:p>
            <a:pPr lvl="1" algn="just"/>
            <a:r>
              <a:rPr lang="hu-HU" dirty="0" smtClean="0"/>
              <a:t>csoportban feladatmegoldás</a:t>
            </a:r>
          </a:p>
          <a:p>
            <a:pPr algn="just"/>
            <a:r>
              <a:rPr lang="hu-HU" dirty="0" smtClean="0"/>
              <a:t>Foglalkoztatás II. – minden szakmában</a:t>
            </a:r>
          </a:p>
          <a:p>
            <a:pPr lvl="1" algn="just"/>
            <a:r>
              <a:rPr lang="hu-HU" dirty="0" smtClean="0"/>
              <a:t>munkajog, foglalkoztatás</a:t>
            </a:r>
          </a:p>
          <a:p>
            <a:pPr lvl="1" algn="just"/>
            <a:r>
              <a:rPr lang="hu-HU" dirty="0" smtClean="0"/>
              <a:t>vállalatok, vállalkozások</a:t>
            </a:r>
            <a:endParaRPr lang="hu-HU" dirty="0"/>
          </a:p>
          <a:p>
            <a:pPr algn="just"/>
            <a:endParaRPr lang="hu-HU" dirty="0"/>
          </a:p>
        </p:txBody>
      </p:sp>
      <p:pic>
        <p:nvPicPr>
          <p:cNvPr id="2050" name="Picture 2" descr="eucip_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" t="15000" r="7601" b="18539"/>
          <a:stretch/>
        </p:blipFill>
        <p:spPr bwMode="auto">
          <a:xfrm>
            <a:off x="107504" y="270074"/>
            <a:ext cx="1512168" cy="57606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0475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91512" cy="11430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Tapasztalatok - összegzés</a:t>
            </a:r>
          </a:p>
        </p:txBody>
      </p:sp>
      <p:sp>
        <p:nvSpPr>
          <p:cNvPr id="14339" name="Alcím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r>
              <a:rPr lang="hu-HU" altLang="hu-HU" dirty="0"/>
              <a:t>A PLAN a legsikeresebb modul</a:t>
            </a:r>
          </a:p>
          <a:p>
            <a:pPr eaLnBrk="1" hangingPunct="1"/>
            <a:r>
              <a:rPr lang="hu-HU" altLang="hu-HU" dirty="0" smtClean="0"/>
              <a:t>Használható tudás</a:t>
            </a:r>
          </a:p>
          <a:p>
            <a:pPr eaLnBrk="1" hangingPunct="1"/>
            <a:r>
              <a:rPr lang="hu-HU" altLang="hu-HU" dirty="0" smtClean="0"/>
              <a:t>Logikus gondolkodás szükségessége</a:t>
            </a:r>
          </a:p>
          <a:p>
            <a:pPr eaLnBrk="1" hangingPunct="1"/>
            <a:r>
              <a:rPr lang="hu-HU" altLang="hu-HU" dirty="0" smtClean="0"/>
              <a:t>Kezdeti kétkedés leküzdhető</a:t>
            </a:r>
          </a:p>
        </p:txBody>
      </p:sp>
      <p:pic>
        <p:nvPicPr>
          <p:cNvPr id="8197" name="Kép 4" descr="leo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903" y="3885045"/>
            <a:ext cx="5336282" cy="288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ucip_lo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" t="15000" r="7601" b="18539"/>
          <a:stretch/>
        </p:blipFill>
        <p:spPr bwMode="auto">
          <a:xfrm>
            <a:off x="107504" y="270074"/>
            <a:ext cx="1512168" cy="57606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7738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01441" y="1281655"/>
            <a:ext cx="7772400" cy="1470025"/>
          </a:xfrm>
        </p:spPr>
        <p:txBody>
          <a:bodyPr/>
          <a:lstStyle/>
          <a:p>
            <a:r>
              <a:rPr lang="hu-HU" dirty="0" smtClean="0"/>
              <a:t>Köszönjük a figyelmet!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87241" y="2512346"/>
            <a:ext cx="6400800" cy="2351112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Gondán Anita &amp; Tóth </a:t>
            </a:r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Lajos Péter </a:t>
            </a:r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Veszprémi </a:t>
            </a:r>
            <a:r>
              <a:rPr lang="hu-H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SzC</a:t>
            </a:r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Öveges József Szakképző Iskolája és Kollégiuma</a:t>
            </a:r>
          </a:p>
          <a:p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Balatonfűzfő</a:t>
            </a:r>
          </a:p>
          <a:p>
            <a:r>
              <a:rPr lang="hu-H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titkarsag</a:t>
            </a:r>
            <a:r>
              <a:rPr lang="hu-H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@</a:t>
            </a:r>
            <a:r>
              <a:rPr lang="hu-H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oveges-szi.hu</a:t>
            </a:r>
            <a:endParaRPr lang="hu-H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Kép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649"/>
            <a:ext cx="2230016" cy="122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uci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0649"/>
            <a:ext cx="2136498" cy="10801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" t="31320" r="6284"/>
          <a:stretch/>
        </p:blipFill>
        <p:spPr>
          <a:xfrm>
            <a:off x="2092623" y="4769768"/>
            <a:ext cx="4990035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7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/>
          <a:lstStyle/>
          <a:p>
            <a:r>
              <a:rPr lang="en-GB" dirty="0" err="1" smtClean="0"/>
              <a:t>Licenc</a:t>
            </a:r>
            <a:endParaRPr lang="hu-HU" dirty="0" smtClean="0"/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marL="214313" indent="0">
              <a:lnSpc>
                <a:spcPct val="98000"/>
              </a:lnSpc>
              <a:spcAft>
                <a:spcPts val="850"/>
              </a:spcAft>
              <a:buNone/>
              <a:tabLst>
                <a:tab pos="230188" algn="l"/>
                <a:tab pos="679450" algn="l"/>
                <a:tab pos="1128713" algn="l"/>
                <a:tab pos="1577975" algn="l"/>
                <a:tab pos="2027238" algn="l"/>
                <a:tab pos="2476500" algn="l"/>
                <a:tab pos="2925763" algn="l"/>
                <a:tab pos="3375025" algn="l"/>
                <a:tab pos="3824288" algn="l"/>
                <a:tab pos="4273550" algn="l"/>
                <a:tab pos="4722813" algn="l"/>
                <a:tab pos="5172075" algn="l"/>
                <a:tab pos="5621338" algn="l"/>
                <a:tab pos="6070600" algn="l"/>
                <a:tab pos="6519863" algn="l"/>
                <a:tab pos="6969125" algn="l"/>
                <a:tab pos="7418388" algn="l"/>
                <a:tab pos="7867650" algn="l"/>
                <a:tab pos="8316913" algn="l"/>
                <a:tab pos="8766175" algn="l"/>
              </a:tabLst>
            </a:pPr>
            <a:r>
              <a:rPr lang="hu-HU" sz="1400" dirty="0" smtClean="0"/>
              <a:t>Ez az anyag a </a:t>
            </a:r>
            <a:r>
              <a:rPr lang="en-GB" sz="1400" dirty="0" smtClean="0"/>
              <a:t>Creative Commons Attribution-</a:t>
            </a:r>
            <a:r>
              <a:rPr lang="en-GB" sz="1400" dirty="0" err="1" smtClean="0"/>
              <a:t>NonCommercial</a:t>
            </a:r>
            <a:r>
              <a:rPr lang="en-GB" sz="1400" dirty="0" smtClean="0"/>
              <a:t>-</a:t>
            </a:r>
            <a:r>
              <a:rPr lang="en-GB" sz="1400" dirty="0" err="1" smtClean="0"/>
              <a:t>ShareAlike</a:t>
            </a:r>
            <a:r>
              <a:rPr lang="en-GB" sz="1400" dirty="0" smtClean="0"/>
              <a:t> </a:t>
            </a:r>
            <a:r>
              <a:rPr lang="hu-HU" sz="1400" dirty="0" smtClean="0"/>
              <a:t>2.5 Hungary licenc (http://creativecommons.org/licenses/by-nc-sa/2.5/hu/) szerint érhető el, és használható fel.</a:t>
            </a:r>
          </a:p>
          <a:p>
            <a:pPr marL="214313" indent="0">
              <a:spcAft>
                <a:spcPts val="850"/>
              </a:spcAft>
              <a:buNone/>
              <a:tabLst>
                <a:tab pos="230188" algn="l"/>
                <a:tab pos="679450" algn="l"/>
                <a:tab pos="1128713" algn="l"/>
                <a:tab pos="1577975" algn="l"/>
                <a:tab pos="2027238" algn="l"/>
                <a:tab pos="2476500" algn="l"/>
                <a:tab pos="2925763" algn="l"/>
                <a:tab pos="3375025" algn="l"/>
                <a:tab pos="3824288" algn="l"/>
                <a:tab pos="4273550" algn="l"/>
                <a:tab pos="4722813" algn="l"/>
                <a:tab pos="5172075" algn="l"/>
                <a:tab pos="5621338" algn="l"/>
                <a:tab pos="6070600" algn="l"/>
                <a:tab pos="6519863" algn="l"/>
                <a:tab pos="6969125" algn="l"/>
                <a:tab pos="7418388" algn="l"/>
                <a:tab pos="7867650" algn="l"/>
                <a:tab pos="8316913" algn="l"/>
                <a:tab pos="8766175" algn="l"/>
              </a:tabLst>
            </a:pPr>
            <a:r>
              <a:rPr lang="hu-HU" sz="1400" dirty="0" smtClean="0"/>
              <a:t>A következőket teheted a művel:</a:t>
            </a:r>
          </a:p>
          <a:p>
            <a:pPr marL="214313" indent="0">
              <a:spcAft>
                <a:spcPts val="850"/>
              </a:spcAft>
              <a:buNone/>
              <a:tabLst>
                <a:tab pos="230188" algn="l"/>
                <a:tab pos="679450" algn="l"/>
                <a:tab pos="1128713" algn="l"/>
                <a:tab pos="1577975" algn="l"/>
                <a:tab pos="2027238" algn="l"/>
                <a:tab pos="2476500" algn="l"/>
                <a:tab pos="2925763" algn="l"/>
                <a:tab pos="3375025" algn="l"/>
                <a:tab pos="3824288" algn="l"/>
                <a:tab pos="4273550" algn="l"/>
                <a:tab pos="4722813" algn="l"/>
                <a:tab pos="5172075" algn="l"/>
                <a:tab pos="5621338" algn="l"/>
                <a:tab pos="6070600" algn="l"/>
                <a:tab pos="6519863" algn="l"/>
                <a:tab pos="6969125" algn="l"/>
                <a:tab pos="7418388" algn="l"/>
                <a:tab pos="7867650" algn="l"/>
                <a:tab pos="8316913" algn="l"/>
                <a:tab pos="8766175" algn="l"/>
              </a:tabLst>
            </a:pPr>
            <a:r>
              <a:rPr lang="hu-HU" sz="1400" dirty="0" smtClean="0"/>
              <a:t>szabadon másolhatod, terjesztheted, bemutathatod és előadhatod a művet </a:t>
            </a:r>
          </a:p>
          <a:p>
            <a:pPr marL="214313" indent="0">
              <a:spcAft>
                <a:spcPts val="850"/>
              </a:spcAft>
              <a:buNone/>
              <a:tabLst>
                <a:tab pos="230188" algn="l"/>
                <a:tab pos="679450" algn="l"/>
                <a:tab pos="1128713" algn="l"/>
                <a:tab pos="1577975" algn="l"/>
                <a:tab pos="2027238" algn="l"/>
                <a:tab pos="2476500" algn="l"/>
                <a:tab pos="2925763" algn="l"/>
                <a:tab pos="3375025" algn="l"/>
                <a:tab pos="3824288" algn="l"/>
                <a:tab pos="4273550" algn="l"/>
                <a:tab pos="4722813" algn="l"/>
                <a:tab pos="5172075" algn="l"/>
                <a:tab pos="5621338" algn="l"/>
                <a:tab pos="6070600" algn="l"/>
                <a:tab pos="6519863" algn="l"/>
                <a:tab pos="6969125" algn="l"/>
                <a:tab pos="7418388" algn="l"/>
                <a:tab pos="7867650" algn="l"/>
                <a:tab pos="8316913" algn="l"/>
                <a:tab pos="8766175" algn="l"/>
              </a:tabLst>
            </a:pPr>
            <a:r>
              <a:rPr lang="hu-HU" sz="1400" dirty="0" smtClean="0"/>
              <a:t>származékos műveket (feldolgozásokat) hozhatsz létre </a:t>
            </a:r>
          </a:p>
          <a:p>
            <a:pPr marL="214313" indent="0">
              <a:spcAft>
                <a:spcPts val="850"/>
              </a:spcAft>
              <a:buNone/>
              <a:tabLst>
                <a:tab pos="230188" algn="l"/>
                <a:tab pos="679450" algn="l"/>
                <a:tab pos="1128713" algn="l"/>
                <a:tab pos="1577975" algn="l"/>
                <a:tab pos="2027238" algn="l"/>
                <a:tab pos="2476500" algn="l"/>
                <a:tab pos="2925763" algn="l"/>
                <a:tab pos="3375025" algn="l"/>
                <a:tab pos="3824288" algn="l"/>
                <a:tab pos="4273550" algn="l"/>
                <a:tab pos="4722813" algn="l"/>
                <a:tab pos="5172075" algn="l"/>
                <a:tab pos="5621338" algn="l"/>
                <a:tab pos="6070600" algn="l"/>
                <a:tab pos="6519863" algn="l"/>
                <a:tab pos="6969125" algn="l"/>
                <a:tab pos="7418388" algn="l"/>
                <a:tab pos="7867650" algn="l"/>
                <a:tab pos="8316913" algn="l"/>
                <a:tab pos="8766175" algn="l"/>
              </a:tabLst>
            </a:pPr>
            <a:r>
              <a:rPr lang="hu-HU" sz="1400" dirty="0" smtClean="0"/>
              <a:t>Az alábbi feltételekkel:</a:t>
            </a:r>
          </a:p>
          <a:p>
            <a:pPr marL="214313" indent="0">
              <a:spcAft>
                <a:spcPts val="850"/>
              </a:spcAft>
              <a:buNone/>
              <a:tabLst>
                <a:tab pos="230188" algn="l"/>
                <a:tab pos="679450" algn="l"/>
                <a:tab pos="1128713" algn="l"/>
                <a:tab pos="1577975" algn="l"/>
                <a:tab pos="2027238" algn="l"/>
                <a:tab pos="2476500" algn="l"/>
                <a:tab pos="2925763" algn="l"/>
                <a:tab pos="3375025" algn="l"/>
                <a:tab pos="3824288" algn="l"/>
                <a:tab pos="4273550" algn="l"/>
                <a:tab pos="4722813" algn="l"/>
                <a:tab pos="5172075" algn="l"/>
                <a:tab pos="5621338" algn="l"/>
                <a:tab pos="6070600" algn="l"/>
                <a:tab pos="6519863" algn="l"/>
                <a:tab pos="6969125" algn="l"/>
                <a:tab pos="7418388" algn="l"/>
                <a:tab pos="7867650" algn="l"/>
                <a:tab pos="8316913" algn="l"/>
                <a:tab pos="8766175" algn="l"/>
              </a:tabLst>
            </a:pPr>
            <a:r>
              <a:rPr lang="hu-HU" sz="1400" dirty="0" smtClean="0"/>
              <a:t>Jelöld meg!. A szerző vagy a jogosult által meghatározott módon kell megjelölni a művet (pl. a szerző és a cím feltüntetésével).</a:t>
            </a:r>
          </a:p>
          <a:p>
            <a:pPr marL="214313" indent="0">
              <a:spcAft>
                <a:spcPts val="850"/>
              </a:spcAft>
              <a:buNone/>
              <a:tabLst>
                <a:tab pos="230188" algn="l"/>
                <a:tab pos="679450" algn="l"/>
                <a:tab pos="1128713" algn="l"/>
                <a:tab pos="1577975" algn="l"/>
                <a:tab pos="2027238" algn="l"/>
                <a:tab pos="2476500" algn="l"/>
                <a:tab pos="2925763" algn="l"/>
                <a:tab pos="3375025" algn="l"/>
                <a:tab pos="3824288" algn="l"/>
                <a:tab pos="4273550" algn="l"/>
                <a:tab pos="4722813" algn="l"/>
                <a:tab pos="5172075" algn="l"/>
                <a:tab pos="5621338" algn="l"/>
                <a:tab pos="6070600" algn="l"/>
                <a:tab pos="6519863" algn="l"/>
                <a:tab pos="6969125" algn="l"/>
                <a:tab pos="7418388" algn="l"/>
                <a:tab pos="7867650" algn="l"/>
                <a:tab pos="8316913" algn="l"/>
                <a:tab pos="8766175" algn="l"/>
              </a:tabLst>
            </a:pPr>
            <a:r>
              <a:rPr lang="hu-HU" sz="1400" dirty="0" smtClean="0"/>
              <a:t>Ne add el!. Ezt a művet nem használhatod fel kereskedelmi célokra.</a:t>
            </a:r>
          </a:p>
          <a:p>
            <a:pPr marL="214313" indent="0">
              <a:spcAft>
                <a:spcPts val="850"/>
              </a:spcAft>
              <a:buNone/>
              <a:tabLst>
                <a:tab pos="230188" algn="l"/>
                <a:tab pos="679450" algn="l"/>
                <a:tab pos="1128713" algn="l"/>
                <a:tab pos="1577975" algn="l"/>
                <a:tab pos="2027238" algn="l"/>
                <a:tab pos="2476500" algn="l"/>
                <a:tab pos="2925763" algn="l"/>
                <a:tab pos="3375025" algn="l"/>
                <a:tab pos="3824288" algn="l"/>
                <a:tab pos="4273550" algn="l"/>
                <a:tab pos="4722813" algn="l"/>
                <a:tab pos="5172075" algn="l"/>
                <a:tab pos="5621338" algn="l"/>
                <a:tab pos="6070600" algn="l"/>
                <a:tab pos="6519863" algn="l"/>
                <a:tab pos="6969125" algn="l"/>
                <a:tab pos="7418388" algn="l"/>
                <a:tab pos="7867650" algn="l"/>
                <a:tab pos="8316913" algn="l"/>
                <a:tab pos="8766175" algn="l"/>
              </a:tabLst>
            </a:pPr>
            <a:r>
              <a:rPr lang="hu-HU" sz="1400" dirty="0" smtClean="0"/>
              <a:t>Így add tovább!. Ha megváltoztatod, átalakítod, feldolgozod ezt a művet, az így létrejött alkotást csak a jelenlegivel megegyező licenc alatt terjesztheted.</a:t>
            </a:r>
          </a:p>
          <a:p>
            <a:pPr marL="214313" indent="0">
              <a:spcAft>
                <a:spcPts val="850"/>
              </a:spcAft>
              <a:buNone/>
              <a:tabLst>
                <a:tab pos="230188" algn="l"/>
                <a:tab pos="679450" algn="l"/>
                <a:tab pos="1128713" algn="l"/>
                <a:tab pos="1577975" algn="l"/>
                <a:tab pos="2027238" algn="l"/>
                <a:tab pos="2476500" algn="l"/>
                <a:tab pos="2925763" algn="l"/>
                <a:tab pos="3375025" algn="l"/>
                <a:tab pos="3824288" algn="l"/>
                <a:tab pos="4273550" algn="l"/>
                <a:tab pos="4722813" algn="l"/>
                <a:tab pos="5172075" algn="l"/>
                <a:tab pos="5621338" algn="l"/>
                <a:tab pos="6070600" algn="l"/>
                <a:tab pos="6519863" algn="l"/>
                <a:tab pos="6969125" algn="l"/>
                <a:tab pos="7418388" algn="l"/>
                <a:tab pos="7867650" algn="l"/>
                <a:tab pos="8316913" algn="l"/>
                <a:tab pos="8766175" algn="l"/>
              </a:tabLst>
            </a:pPr>
            <a:r>
              <a:rPr lang="hu-HU" sz="1400" dirty="0" smtClean="0"/>
              <a:t>Bármilyen felhasználás vagy terjesztés esetén egyértelműen jelezned kell mások felé ezen mű licencfeltételeit. </a:t>
            </a:r>
          </a:p>
          <a:p>
            <a:pPr marL="214313" indent="0">
              <a:spcAft>
                <a:spcPts val="850"/>
              </a:spcAft>
              <a:buNone/>
              <a:tabLst>
                <a:tab pos="230188" algn="l"/>
                <a:tab pos="679450" algn="l"/>
                <a:tab pos="1128713" algn="l"/>
                <a:tab pos="1577975" algn="l"/>
                <a:tab pos="2027238" algn="l"/>
                <a:tab pos="2476500" algn="l"/>
                <a:tab pos="2925763" algn="l"/>
                <a:tab pos="3375025" algn="l"/>
                <a:tab pos="3824288" algn="l"/>
                <a:tab pos="4273550" algn="l"/>
                <a:tab pos="4722813" algn="l"/>
                <a:tab pos="5172075" algn="l"/>
                <a:tab pos="5621338" algn="l"/>
                <a:tab pos="6070600" algn="l"/>
                <a:tab pos="6519863" algn="l"/>
                <a:tab pos="6969125" algn="l"/>
                <a:tab pos="7418388" algn="l"/>
                <a:tab pos="7867650" algn="l"/>
                <a:tab pos="8316913" algn="l"/>
                <a:tab pos="8766175" algn="l"/>
              </a:tabLst>
            </a:pPr>
            <a:r>
              <a:rPr lang="hu-HU" sz="1400" dirty="0" smtClean="0"/>
              <a:t>A szerzői jogok tulajdonosának írásos engedélyével bármelyik fenti feltételtől eltérhetsz.</a:t>
            </a:r>
          </a:p>
          <a:p>
            <a:pPr marL="214313" indent="0">
              <a:spcAft>
                <a:spcPts val="850"/>
              </a:spcAft>
              <a:buNone/>
              <a:tabLst>
                <a:tab pos="230188" algn="l"/>
                <a:tab pos="679450" algn="l"/>
                <a:tab pos="1128713" algn="l"/>
                <a:tab pos="1577975" algn="l"/>
                <a:tab pos="2027238" algn="l"/>
                <a:tab pos="2476500" algn="l"/>
                <a:tab pos="2925763" algn="l"/>
                <a:tab pos="3375025" algn="l"/>
                <a:tab pos="3824288" algn="l"/>
                <a:tab pos="4273550" algn="l"/>
                <a:tab pos="4722813" algn="l"/>
                <a:tab pos="5172075" algn="l"/>
                <a:tab pos="5621338" algn="l"/>
                <a:tab pos="6070600" algn="l"/>
                <a:tab pos="6519863" algn="l"/>
                <a:tab pos="6969125" algn="l"/>
                <a:tab pos="7418388" algn="l"/>
                <a:tab pos="7867650" algn="l"/>
                <a:tab pos="8316913" algn="l"/>
                <a:tab pos="8766175" algn="l"/>
              </a:tabLst>
            </a:pPr>
            <a:r>
              <a:rPr lang="hu-HU" sz="1400" dirty="0" smtClean="0"/>
              <a:t>A fentiek nem befolyásolják a szabad felhasználáshoz fűződő, illetve az egyéb jogokat.</a:t>
            </a:r>
          </a:p>
        </p:txBody>
      </p:sp>
      <p:pic>
        <p:nvPicPr>
          <p:cNvPr id="5" name="Picture 2" descr="eucip_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" t="15000" r="7601" b="18539"/>
          <a:stretch/>
        </p:blipFill>
        <p:spPr bwMode="auto">
          <a:xfrm>
            <a:off x="107504" y="270074"/>
            <a:ext cx="1512168" cy="57606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0744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/>
          <a:lstStyle/>
          <a:p>
            <a:r>
              <a:rPr lang="en-GB" dirty="0" smtClean="0"/>
              <a:t>Licence</a:t>
            </a:r>
            <a:endParaRPr lang="hu-HU" dirty="0" smtClean="0"/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dirty="0" smtClean="0"/>
              <a:t>You are free:</a:t>
            </a:r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dirty="0" smtClean="0"/>
              <a:t>to copy, distribute, display, and perform the work</a:t>
            </a:r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dirty="0" smtClean="0"/>
              <a:t>Under the following conditions: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dirty="0" smtClean="0"/>
              <a:t>Attribution. You must give the original author credit.</a:t>
            </a:r>
          </a:p>
          <a:p>
            <a:pPr lvl="1">
              <a:spcAft>
                <a:spcPts val="575"/>
              </a:spcAft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dirty="0" smtClean="0"/>
              <a:t>Attribute this work:</a:t>
            </a:r>
          </a:p>
          <a:p>
            <a:pPr lvl="1">
              <a:spcAft>
                <a:spcPts val="575"/>
              </a:spcAft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dirty="0" smtClean="0"/>
              <a:t>What does "Attribute this work" mean?</a:t>
            </a:r>
          </a:p>
          <a:p>
            <a:pPr lvl="1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dirty="0" smtClean="0"/>
              <a:t>The page you came from contained embedded licensing metadata, including how the creator wishes to be attributed for re-use. You can use the HTML here to cite the work. Doing so will also include metadata on your page so that others can find the original work as well.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dirty="0" smtClean="0"/>
              <a:t>Non-Commercial. You may not use this work for commercial purposes.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dirty="0" smtClean="0"/>
              <a:t>No Derivative Works. You may not alter, transform, or build upon this work.</a:t>
            </a:r>
          </a:p>
          <a:p>
            <a:pPr>
              <a:buFont typeface="Symbol" charset="2"/>
              <a:buChar char="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dirty="0" smtClean="0"/>
              <a:t>For any reuse or distribution, you must make clear to others the licence terms of this work.</a:t>
            </a:r>
          </a:p>
          <a:p>
            <a:pPr>
              <a:buFont typeface="Symbol" charset="2"/>
              <a:buChar char="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dirty="0" smtClean="0"/>
              <a:t>Any of these conditions can be waived if you get permission from the copyright holder.</a:t>
            </a:r>
          </a:p>
          <a:p>
            <a:pPr>
              <a:buFont typeface="Symbol" charset="2"/>
              <a:buChar char="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dirty="0" smtClean="0"/>
              <a:t>Nothing in this license impairs or restricts the author's moral rights.</a:t>
            </a:r>
          </a:p>
        </p:txBody>
      </p:sp>
      <p:pic>
        <p:nvPicPr>
          <p:cNvPr id="5" name="Picture 2" descr="eucip_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" t="15000" r="7601" b="18539"/>
          <a:stretch/>
        </p:blipFill>
        <p:spPr bwMode="auto">
          <a:xfrm>
            <a:off x="107504" y="270074"/>
            <a:ext cx="1512168" cy="57606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288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/>
          <a:lstStyle/>
          <a:p>
            <a:r>
              <a:rPr lang="hu-HU" dirty="0" smtClean="0"/>
              <a:t>Az Öveges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971600" y="1916832"/>
            <a:ext cx="7056784" cy="4209331"/>
          </a:xfrm>
        </p:spPr>
        <p:txBody>
          <a:bodyPr/>
          <a:lstStyle/>
          <a:p>
            <a:pPr algn="just"/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Szakképzés 1926-óta</a:t>
            </a:r>
          </a:p>
          <a:p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</a:t>
            </a:r>
          </a:p>
          <a:p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lektronika</a:t>
            </a:r>
          </a:p>
          <a:p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É</a:t>
            </a:r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pületgépészet</a:t>
            </a:r>
          </a:p>
          <a:p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Kereskedelem</a:t>
            </a:r>
          </a:p>
          <a:p>
            <a:r>
              <a:rPr lang="hu-H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SNI-s</a:t>
            </a:r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diákok</a:t>
            </a:r>
            <a:endParaRPr lang="hu-H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0" name="Picture 2" descr="eucip_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" t="15000" r="7601" b="18539"/>
          <a:stretch/>
        </p:blipFill>
        <p:spPr bwMode="auto">
          <a:xfrm>
            <a:off x="107504" y="270074"/>
            <a:ext cx="1512168" cy="5760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9" t="2456" r="20023" b="23861"/>
          <a:stretch/>
        </p:blipFill>
        <p:spPr>
          <a:xfrm>
            <a:off x="4126293" y="2653345"/>
            <a:ext cx="4560507" cy="273630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236" y="270074"/>
            <a:ext cx="1147564" cy="114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8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/>
          <a:lstStyle/>
          <a:p>
            <a:r>
              <a:rPr lang="hu-HU" dirty="0" smtClean="0"/>
              <a:t>Bevezető - </a:t>
            </a:r>
            <a:r>
              <a:rPr lang="hu-HU" dirty="0" err="1" smtClean="0"/>
              <a:t>Plan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971600" y="1916832"/>
            <a:ext cx="7056784" cy="4209331"/>
          </a:xfrm>
        </p:spPr>
        <p:txBody>
          <a:bodyPr/>
          <a:lstStyle/>
          <a:p>
            <a:pPr marL="0" indent="0" algn="just">
              <a:buNone/>
            </a:pPr>
            <a:r>
              <a:rPr lang="hu-HU" altLang="hu-HU" dirty="0"/>
              <a:t>Az „A” </a:t>
            </a:r>
            <a:r>
              <a:rPr lang="hu-HU" altLang="hu-HU" dirty="0" smtClean="0"/>
              <a:t>(</a:t>
            </a:r>
            <a:r>
              <a:rPr lang="hu-HU" altLang="hu-HU" dirty="0" err="1" smtClean="0"/>
              <a:t>plan</a:t>
            </a:r>
            <a:r>
              <a:rPr lang="hu-HU" altLang="hu-HU" dirty="0" smtClean="0"/>
              <a:t>/tervezés</a:t>
            </a:r>
            <a:r>
              <a:rPr lang="hu-HU" altLang="hu-HU" dirty="0"/>
              <a:t>) modul </a:t>
            </a:r>
            <a:r>
              <a:rPr lang="hu-HU" altLang="hu-HU" dirty="0" smtClean="0"/>
              <a:t>az </a:t>
            </a:r>
            <a:r>
              <a:rPr lang="hu-HU" altLang="hu-HU" dirty="0"/>
              <a:t>információs rendszerek használatával és menedzselésével kapcsolatos </a:t>
            </a:r>
            <a:r>
              <a:rPr lang="hu-HU" altLang="hu-HU" dirty="0" smtClean="0"/>
              <a:t>feladatokat tekinti át.</a:t>
            </a:r>
            <a:endParaRPr lang="hu-H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0" name="Picture 2" descr="eucip_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" t="15000" r="7601" b="18539"/>
          <a:stretch/>
        </p:blipFill>
        <p:spPr bwMode="auto">
          <a:xfrm>
            <a:off x="107504" y="270074"/>
            <a:ext cx="1512168" cy="5760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Kép 4" descr="Leo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174" y="4021856"/>
            <a:ext cx="3455987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18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/>
          <a:lstStyle/>
          <a:p>
            <a:r>
              <a:rPr lang="hu-HU" altLang="hu-HU" dirty="0"/>
              <a:t>A modul céljai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971600" y="1916832"/>
            <a:ext cx="7056784" cy="4209331"/>
          </a:xfrm>
        </p:spPr>
        <p:txBody>
          <a:bodyPr>
            <a:normAutofit lnSpcReduction="10000"/>
          </a:bodyPr>
          <a:lstStyle/>
          <a:p>
            <a:pPr marL="352425" indent="-352425"/>
            <a:r>
              <a:rPr lang="hu-HU" altLang="hu-HU" dirty="0"/>
              <a:t>Megérteni a szervezetek működését és IKT használatát</a:t>
            </a:r>
          </a:p>
          <a:p>
            <a:pPr marL="352425" indent="-352425"/>
            <a:r>
              <a:rPr lang="hu-HU" altLang="hu-HU" dirty="0"/>
              <a:t>Szervezeti stratégiákat és üzleti folyamatokat</a:t>
            </a:r>
          </a:p>
          <a:p>
            <a:pPr marL="352425" indent="-352425"/>
            <a:r>
              <a:rPr lang="hu-HU" altLang="hu-HU" dirty="0"/>
              <a:t>Menedzsment technikák alkalmazása</a:t>
            </a:r>
          </a:p>
          <a:p>
            <a:pPr marL="352425" indent="-352425"/>
            <a:r>
              <a:rPr lang="hu-HU" altLang="hu-HU" dirty="0"/>
              <a:t>Beruházásokkal kapcsolatos ismeretek</a:t>
            </a:r>
          </a:p>
          <a:p>
            <a:pPr marL="352425" indent="-352425"/>
            <a:r>
              <a:rPr lang="hu-HU" altLang="hu-HU" dirty="0"/>
              <a:t>Megismerni a virtuális szervezetet és a globális hálózati </a:t>
            </a:r>
            <a:r>
              <a:rPr lang="hu-HU" altLang="hu-HU" dirty="0" smtClean="0"/>
              <a:t>technikákat</a:t>
            </a:r>
            <a:endParaRPr lang="hu-HU" altLang="hu-HU" dirty="0"/>
          </a:p>
        </p:txBody>
      </p:sp>
      <p:pic>
        <p:nvPicPr>
          <p:cNvPr id="2050" name="Picture 2" descr="eucip_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" t="15000" r="7601" b="18539"/>
          <a:stretch/>
        </p:blipFill>
        <p:spPr bwMode="auto">
          <a:xfrm>
            <a:off x="107504" y="270074"/>
            <a:ext cx="1512168" cy="57606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6166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/>
          <a:lstStyle/>
          <a:p>
            <a:r>
              <a:rPr lang="hu-HU" altLang="hu-HU" dirty="0"/>
              <a:t>További célok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971600" y="1916832"/>
            <a:ext cx="7056784" cy="4209331"/>
          </a:xfrm>
        </p:spPr>
        <p:txBody>
          <a:bodyPr/>
          <a:lstStyle/>
          <a:p>
            <a:pPr marL="352425" indent="-352425"/>
            <a:r>
              <a:rPr lang="hu-HU" altLang="hu-HU" dirty="0"/>
              <a:t>Minőségbiztosítás, innovációs lehetőségek</a:t>
            </a:r>
          </a:p>
          <a:p>
            <a:pPr marL="352425" indent="-352425"/>
            <a:r>
              <a:rPr lang="hu-HU" altLang="hu-HU" dirty="0"/>
              <a:t>Csapatmunka</a:t>
            </a:r>
          </a:p>
          <a:p>
            <a:pPr marL="352425" indent="-352425"/>
            <a:r>
              <a:rPr lang="hu-HU" altLang="hu-HU" dirty="0"/>
              <a:t>Belső kommunikáció</a:t>
            </a:r>
          </a:p>
          <a:p>
            <a:pPr marL="352425" indent="-352425"/>
            <a:r>
              <a:rPr lang="hu-HU" altLang="hu-HU" dirty="0"/>
              <a:t>Szociális hálózati technológiák üzleti következményei</a:t>
            </a:r>
          </a:p>
          <a:p>
            <a:pPr marL="352425" indent="-352425"/>
            <a:r>
              <a:rPr lang="hu-HU" altLang="hu-HU" dirty="0"/>
              <a:t>IKT jogi </a:t>
            </a:r>
            <a:r>
              <a:rPr lang="hu-HU" altLang="hu-HU" dirty="0" smtClean="0"/>
              <a:t>kérdésekei</a:t>
            </a:r>
            <a:endParaRPr lang="hu-HU" altLang="hu-HU" dirty="0"/>
          </a:p>
        </p:txBody>
      </p:sp>
      <p:pic>
        <p:nvPicPr>
          <p:cNvPr id="2050" name="Picture 2" descr="eucip_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" t="15000" r="7601" b="18539"/>
          <a:stretch/>
        </p:blipFill>
        <p:spPr bwMode="auto">
          <a:xfrm>
            <a:off x="107504" y="270074"/>
            <a:ext cx="1512168" cy="57606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4479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/>
          <a:lstStyle/>
          <a:p>
            <a:r>
              <a:rPr lang="hu-HU" altLang="hu-HU" dirty="0"/>
              <a:t>Vizsgakövetelmények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971600" y="1916832"/>
            <a:ext cx="7056784" cy="4209331"/>
          </a:xfrm>
        </p:spPr>
        <p:txBody>
          <a:bodyPr/>
          <a:lstStyle/>
          <a:p>
            <a:r>
              <a:rPr lang="hu-HU" altLang="hu-HU" dirty="0"/>
              <a:t>A vizsgázónak ismernie kell a</a:t>
            </a:r>
          </a:p>
          <a:p>
            <a:pPr lvl="1"/>
            <a:r>
              <a:rPr lang="hu-HU" altLang="hu-HU" dirty="0"/>
              <a:t>vállalat irányítási rendszereket</a:t>
            </a:r>
          </a:p>
          <a:p>
            <a:pPr lvl="1"/>
            <a:r>
              <a:rPr lang="hu-HU" altLang="hu-HU" dirty="0"/>
              <a:t>megfelelő rendszer kiválasztását (leírás alapján)</a:t>
            </a:r>
          </a:p>
          <a:p>
            <a:pPr lvl="1"/>
            <a:r>
              <a:rPr lang="hu-HU" altLang="hu-HU" dirty="0"/>
              <a:t>projektmenedzsment alapfogalmait</a:t>
            </a:r>
          </a:p>
          <a:p>
            <a:pPr lvl="1"/>
            <a:r>
              <a:rPr lang="hu-HU" altLang="hu-HU" dirty="0"/>
              <a:t>döntéstámogató módszereket</a:t>
            </a:r>
          </a:p>
          <a:p>
            <a:pPr lvl="1"/>
            <a:r>
              <a:rPr lang="hu-HU" altLang="hu-HU" dirty="0"/>
              <a:t>kapcsolódó IKT </a:t>
            </a:r>
            <a:r>
              <a:rPr lang="hu-HU" altLang="hu-HU" dirty="0" smtClean="0"/>
              <a:t>lehetőségeket</a:t>
            </a:r>
            <a:endParaRPr lang="hu-HU" altLang="hu-HU" dirty="0"/>
          </a:p>
        </p:txBody>
      </p:sp>
      <p:pic>
        <p:nvPicPr>
          <p:cNvPr id="2050" name="Picture 2" descr="eucip_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" t="15000" r="7601" b="18539"/>
          <a:stretch/>
        </p:blipFill>
        <p:spPr bwMode="auto">
          <a:xfrm>
            <a:off x="107504" y="270074"/>
            <a:ext cx="1512168" cy="57606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5863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/>
          <a:lstStyle/>
          <a:p>
            <a:r>
              <a:rPr lang="hu-HU" altLang="hu-HU" dirty="0" smtClean="0"/>
              <a:t>Résztvevők - tanár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971600" y="1916832"/>
            <a:ext cx="7056784" cy="420933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altLang="hu-HU" dirty="0" smtClean="0"/>
              <a:t>2 tanár a </a:t>
            </a:r>
            <a:r>
              <a:rPr lang="hu-HU" altLang="hu-HU" dirty="0" err="1" smtClean="0"/>
              <a:t>Plan</a:t>
            </a:r>
            <a:r>
              <a:rPr lang="hu-HU" altLang="hu-HU" dirty="0" smtClean="0"/>
              <a:t> felkészítésben</a:t>
            </a:r>
          </a:p>
          <a:p>
            <a:pPr lvl="1">
              <a:lnSpc>
                <a:spcPct val="80000"/>
              </a:lnSpc>
            </a:pPr>
            <a:r>
              <a:rPr lang="hu-HU" altLang="hu-HU" dirty="0" smtClean="0"/>
              <a:t>gazdasági szak</a:t>
            </a:r>
            <a:endParaRPr lang="hu-HU" altLang="hu-HU" dirty="0"/>
          </a:p>
          <a:p>
            <a:pPr>
              <a:lnSpc>
                <a:spcPct val="80000"/>
              </a:lnSpc>
            </a:pPr>
            <a:r>
              <a:rPr lang="hu-HU" altLang="hu-HU" dirty="0" smtClean="0"/>
              <a:t>2 tanár a többi modulban</a:t>
            </a:r>
          </a:p>
          <a:p>
            <a:pPr lvl="1">
              <a:lnSpc>
                <a:spcPct val="80000"/>
              </a:lnSpc>
            </a:pPr>
            <a:r>
              <a:rPr lang="hu-HU" altLang="hu-HU" dirty="0" smtClean="0"/>
              <a:t>informatika szak</a:t>
            </a:r>
          </a:p>
          <a:p>
            <a:pPr>
              <a:lnSpc>
                <a:spcPct val="80000"/>
              </a:lnSpc>
            </a:pPr>
            <a:r>
              <a:rPr lang="hu-HU" altLang="hu-HU" dirty="0" smtClean="0"/>
              <a:t>Projektmenedzsment</a:t>
            </a:r>
          </a:p>
          <a:p>
            <a:pPr lvl="1">
              <a:lnSpc>
                <a:spcPct val="80000"/>
              </a:lnSpc>
            </a:pPr>
            <a:r>
              <a:rPr lang="hu-HU" altLang="hu-HU" dirty="0" smtClean="0"/>
              <a:t>informatika szak</a:t>
            </a:r>
          </a:p>
        </p:txBody>
      </p:sp>
      <p:pic>
        <p:nvPicPr>
          <p:cNvPr id="2050" name="Picture 2" descr="eucip_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" t="15000" r="7601" b="18539"/>
          <a:stretch/>
        </p:blipFill>
        <p:spPr bwMode="auto">
          <a:xfrm>
            <a:off x="107504" y="270074"/>
            <a:ext cx="1512168" cy="57606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3448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/>
          <a:lstStyle/>
          <a:p>
            <a:r>
              <a:rPr lang="hu-HU" altLang="hu-HU" dirty="0"/>
              <a:t>Résztvevők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971600" y="1916832"/>
            <a:ext cx="7056784" cy="420933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hu-HU" altLang="hu-HU" dirty="0"/>
              <a:t>Informatika szakos diákok</a:t>
            </a:r>
          </a:p>
          <a:p>
            <a:pPr lvl="1">
              <a:lnSpc>
                <a:spcPct val="80000"/>
              </a:lnSpc>
            </a:pPr>
            <a:r>
              <a:rPr lang="hu-HU" altLang="hu-HU" dirty="0" smtClean="0"/>
              <a:t>71 résztvevő, </a:t>
            </a:r>
            <a:r>
              <a:rPr lang="hu-HU" altLang="hu-HU" dirty="0"/>
              <a:t>20 fő a mi </a:t>
            </a:r>
            <a:r>
              <a:rPr lang="hu-HU" altLang="hu-HU" dirty="0" smtClean="0"/>
              <a:t>tanulónk</a:t>
            </a:r>
          </a:p>
          <a:p>
            <a:pPr lvl="1">
              <a:lnSpc>
                <a:spcPct val="80000"/>
              </a:lnSpc>
            </a:pPr>
            <a:r>
              <a:rPr lang="hu-HU" altLang="hu-HU" dirty="0" smtClean="0"/>
              <a:t>11-14. évfolyam</a:t>
            </a:r>
          </a:p>
          <a:p>
            <a:pPr lvl="1">
              <a:lnSpc>
                <a:spcPct val="80000"/>
              </a:lnSpc>
            </a:pPr>
            <a:r>
              <a:rPr lang="hu-HU" altLang="hu-HU" dirty="0" smtClean="0"/>
              <a:t>Övegesben CAD-CAM informatikus (OKJ)</a:t>
            </a:r>
          </a:p>
          <a:p>
            <a:pPr lvl="1">
              <a:lnSpc>
                <a:spcPct val="80000"/>
              </a:lnSpc>
            </a:pPr>
            <a:r>
              <a:rPr lang="hu-HU" altLang="hu-HU" dirty="0" smtClean="0"/>
              <a:t>13-14. évfolyam</a:t>
            </a:r>
          </a:p>
          <a:p>
            <a:pPr lvl="1">
              <a:lnSpc>
                <a:spcPct val="80000"/>
              </a:lnSpc>
            </a:pPr>
            <a:r>
              <a:rPr lang="hu-HU" altLang="hu-HU" dirty="0" smtClean="0"/>
              <a:t>~25% angol nyelven</a:t>
            </a:r>
          </a:p>
        </p:txBody>
      </p:sp>
      <p:pic>
        <p:nvPicPr>
          <p:cNvPr id="2050" name="Picture 2" descr="eucip_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" t="15000" r="7601" b="18539"/>
          <a:stretch/>
        </p:blipFill>
        <p:spPr bwMode="auto">
          <a:xfrm>
            <a:off x="107504" y="270074"/>
            <a:ext cx="1512168" cy="5760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Kép 4" descr="leo0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292600"/>
            <a:ext cx="2865438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47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/>
          <a:lstStyle/>
          <a:p>
            <a:r>
              <a:rPr lang="hu-HU" dirty="0" smtClean="0"/>
              <a:t>Tananyagok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971600" y="1916832"/>
            <a:ext cx="7056784" cy="4209331"/>
          </a:xfrm>
        </p:spPr>
        <p:txBody>
          <a:bodyPr/>
          <a:lstStyle/>
          <a:p>
            <a:pPr algn="just"/>
            <a:r>
              <a:rPr lang="hu-HU" dirty="0" smtClean="0"/>
              <a:t>Mennyire naprakész?</a:t>
            </a:r>
          </a:p>
          <a:p>
            <a:pPr algn="just"/>
            <a:r>
              <a:rPr lang="hu-HU" dirty="0" smtClean="0"/>
              <a:t>Támogatja-e a felkészülést?</a:t>
            </a:r>
          </a:p>
          <a:p>
            <a:pPr algn="just"/>
            <a:r>
              <a:rPr lang="hu-HU" altLang="hu-HU" dirty="0"/>
              <a:t>Tanári szerep a </a:t>
            </a:r>
            <a:r>
              <a:rPr lang="hu-HU" altLang="hu-HU" dirty="0" smtClean="0"/>
              <a:t>felkészülésben</a:t>
            </a:r>
          </a:p>
          <a:p>
            <a:pPr algn="just"/>
            <a:r>
              <a:rPr lang="hu-HU" dirty="0" smtClean="0"/>
              <a:t>Egyéni felkészülés</a:t>
            </a:r>
          </a:p>
          <a:p>
            <a:pPr lvl="1" algn="just"/>
            <a:r>
              <a:rPr lang="hu-HU" altLang="hu-HU" dirty="0" err="1" smtClean="0"/>
              <a:t>e-Learning</a:t>
            </a:r>
            <a:endParaRPr lang="hu-HU" altLang="hu-HU" dirty="0" smtClean="0"/>
          </a:p>
          <a:p>
            <a:pPr lvl="1" algn="just"/>
            <a:r>
              <a:rPr lang="hu-HU" altLang="hu-HU" dirty="0"/>
              <a:t>előzetes </a:t>
            </a:r>
            <a:r>
              <a:rPr lang="hu-HU" altLang="hu-HU" dirty="0" smtClean="0"/>
              <a:t>tudás</a:t>
            </a:r>
          </a:p>
          <a:p>
            <a:pPr algn="just"/>
            <a:r>
              <a:rPr lang="hu-HU" altLang="hu-HU" dirty="0" smtClean="0"/>
              <a:t>Feladat típusok</a:t>
            </a:r>
          </a:p>
          <a:p>
            <a:pPr lvl="1" algn="just"/>
            <a:endParaRPr lang="hu-HU" dirty="0"/>
          </a:p>
        </p:txBody>
      </p:sp>
      <p:pic>
        <p:nvPicPr>
          <p:cNvPr id="2050" name="Picture 2" descr="eucip_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" t="15000" r="7601" b="18539"/>
          <a:stretch/>
        </p:blipFill>
        <p:spPr bwMode="auto">
          <a:xfrm>
            <a:off x="107504" y="270074"/>
            <a:ext cx="1512168" cy="57606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650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2071</TotalTime>
  <Words>753</Words>
  <Application>Microsoft Office PowerPoint</Application>
  <PresentationFormat>Diavetítés a képernyőre (4:3 oldalarány)</PresentationFormat>
  <Paragraphs>124</Paragraphs>
  <Slides>16</Slides>
  <Notes>16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0" baseType="lpstr">
      <vt:lpstr>Arial</vt:lpstr>
      <vt:lpstr>Calibri</vt:lpstr>
      <vt:lpstr>Symbol</vt:lpstr>
      <vt:lpstr>Office-téma</vt:lpstr>
      <vt:lpstr>Első magyar EUCIP konferencia</vt:lpstr>
      <vt:lpstr>Az Öveges</vt:lpstr>
      <vt:lpstr>Bevezető - Plan</vt:lpstr>
      <vt:lpstr>A modul céljai</vt:lpstr>
      <vt:lpstr>További célok</vt:lpstr>
      <vt:lpstr>Vizsgakövetelmények</vt:lpstr>
      <vt:lpstr>Résztvevők - tanár</vt:lpstr>
      <vt:lpstr>Résztvevők</vt:lpstr>
      <vt:lpstr>Tananyagok</vt:lpstr>
      <vt:lpstr>Vélemények</vt:lpstr>
      <vt:lpstr>Vélemények - tanárok</vt:lpstr>
      <vt:lpstr>Összefüggés az OKJ-vel</vt:lpstr>
      <vt:lpstr>Tapasztalatok - összegzés</vt:lpstr>
      <vt:lpstr>Köszönjük a figyelmet!</vt:lpstr>
      <vt:lpstr>Licenc</vt:lpstr>
      <vt:lpstr>Licence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Tanulói kérdőív</dc:title>
  <dc:creator>Tóth Lajos Péter</dc:creator>
  <cp:lastModifiedBy>TLP</cp:lastModifiedBy>
  <cp:revision>73</cp:revision>
  <dcterms:created xsi:type="dcterms:W3CDTF">2014-03-20T10:50:04Z</dcterms:created>
  <dcterms:modified xsi:type="dcterms:W3CDTF">2016-10-19T08:22:23Z</dcterms:modified>
</cp:coreProperties>
</file>